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6" r:id="rId1"/>
  </p:sldMasterIdLst>
  <p:sldIdLst>
    <p:sldId id="256" r:id="rId2"/>
    <p:sldId id="275" r:id="rId3"/>
    <p:sldId id="257" r:id="rId4"/>
    <p:sldId id="258" r:id="rId5"/>
    <p:sldId id="259" r:id="rId6"/>
    <p:sldId id="260" r:id="rId7"/>
    <p:sldId id="276" r:id="rId8"/>
    <p:sldId id="278" r:id="rId9"/>
    <p:sldId id="261" r:id="rId10"/>
    <p:sldId id="266" r:id="rId11"/>
    <p:sldId id="262" r:id="rId12"/>
    <p:sldId id="265" r:id="rId13"/>
    <p:sldId id="283" r:id="rId14"/>
    <p:sldId id="269" r:id="rId15"/>
    <p:sldId id="271" r:id="rId16"/>
    <p:sldId id="279" r:id="rId17"/>
    <p:sldId id="264" r:id="rId18"/>
    <p:sldId id="277" r:id="rId19"/>
    <p:sldId id="274" r:id="rId20"/>
    <p:sldId id="268" r:id="rId21"/>
    <p:sldId id="267" r:id="rId22"/>
    <p:sldId id="281" r:id="rId23"/>
    <p:sldId id="263" r:id="rId24"/>
    <p:sldId id="273" r:id="rId25"/>
    <p:sldId id="282" r:id="rId26"/>
    <p:sldId id="280" r:id="rId27"/>
  </p:sldIdLst>
  <p:sldSz cx="12192000" cy="6858000"/>
  <p:notesSz cx="7315200" cy="96012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0" d="100"/>
          <a:sy n="80" d="100"/>
        </p:scale>
        <p:origin x="78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A430C0A-5464-4FE4-84EB-FF9C94016DF4}" type="datetimeFigureOut">
              <a:rPr lang="en-US" dirty="0"/>
              <a:t>5/23/2022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070A7B3-6521-4DCA-87E5-044747A908C1}" type="datetimeFigureOut">
              <a:rPr lang="en-US" dirty="0"/>
              <a:t>5/23/2022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60C6404-AD6E-4860-8E75-697CA40B95DA}" type="datetimeFigureOut">
              <a:rPr lang="en-US" dirty="0"/>
              <a:t>5/23/2022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AB134690-1557-4C89-A502-4959FE7FAD70}" type="datetimeFigureOut">
              <a:rPr lang="en-US" dirty="0"/>
              <a:t>5/23/2022</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fld id="{4F7D4976-E339-4826-83B7-FBD03F55ECF8}" type="datetimeFigureOut">
              <a:rPr lang="en-US" dirty="0"/>
              <a:t>5/23/2022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t>‹#›</a:t>
            </a:fld>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dirty="0"/>
              <a:t>5/23/2022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dirty="0"/>
              <a:t>5/23/2022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6096000" y="0"/>
            <a:ext cx="6096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9" name="Date Placeholder 8"/>
          <p:cNvSpPr>
            <a:spLocks noGrp="1"/>
          </p:cNvSpPr>
          <p:nvPr>
            <p:ph type="dt" sz="half" idx="10"/>
          </p:nvPr>
        </p:nvSpPr>
        <p:spPr/>
        <p:txBody>
          <a:bodyPr/>
          <a:lstStyle/>
          <a:p>
            <a:fld id="{D1BE4249-C0D0-4B06-8692-E8BB871AF643}" type="datetimeFigureOut">
              <a:rPr lang="en-US" dirty="0"/>
              <a:t>5/23/2022</a:t>
            </a:fld>
            <a:endParaRPr 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chemeClr val="tx1">
                    <a:alpha val="70000"/>
                  </a:schemeClr>
                </a:solidFill>
              </a:defRPr>
            </a:lvl1pPr>
          </a:lstStyle>
          <a:p>
            <a:endParaRPr lang="en-US" dirty="0"/>
          </a:p>
        </p:txBody>
      </p:sp>
      <p:sp>
        <p:nvSpPr>
          <p:cNvPr id="11" name="Slide Number Placeholder 10"/>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85000"/>
            </a:schemeClr>
          </a:solidFill>
        </p:spPr>
        <p:txBody>
          <a:bodyPr anchor="t"/>
          <a:lstStyle>
            <a:lvl1pPr marL="0" indent="0">
              <a:buNone/>
              <a:defRPr sz="3200">
                <a:solidFill>
                  <a:schemeClr val="bg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042B0DB6-F5C7-45FB-8CF3-31B45F9C2DAC}" type="datetimeFigureOut">
              <a:rPr lang="en-US" dirty="0"/>
              <a:t>5/23/2022</a:t>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chemeClr val="tx1">
                    <a:alpha val="70000"/>
                  </a:schemeClr>
                </a:solidFill>
              </a:defRPr>
            </a:lvl1p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dirty="0"/>
              <a:t>5/23/2022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dirty="0"/>
              <a:t>5/23/2022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31136" y="964692"/>
            <a:ext cx="7729728" cy="1188720"/>
          </a:xfrm>
          <a:prstGeom prst="rect">
            <a:avLst/>
          </a:prstGeom>
          <a:solidFill>
            <a:schemeClr val="bg1"/>
          </a:solidFill>
          <a:ln w="31750" cap="sq">
            <a:solidFill>
              <a:schemeClr val="tx1">
                <a:lumMod val="75000"/>
                <a:lumOff val="25000"/>
              </a:schemeClr>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160EA64-D806-43AC-9DF2-F8C432F32B4C}" type="datetimeFigureOut">
              <a:rPr lang="en-US" dirty="0"/>
              <a:t>5/23/2022</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ctr" defTabSz="914400" rtl="0" eaLnBrk="1" latinLnBrk="0" hangingPunct="1">
        <a:lnSpc>
          <a:spcPct val="90000"/>
        </a:lnSpc>
        <a:spcBef>
          <a:spcPct val="0"/>
        </a:spcBef>
        <a:buNone/>
        <a:defRPr sz="2800" kern="1200" cap="all" spc="200" baseline="0">
          <a:solidFill>
            <a:schemeClr val="tx1">
              <a:lumMod val="85000"/>
              <a:lumOff val="15000"/>
            </a:schemeClr>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2.xml"/><Relationship Id="rId4" Type="http://schemas.openxmlformats.org/officeDocument/2006/relationships/image" Target="../media/image9.jpg"/></Relationships>
</file>

<file path=ppt/slides/_rels/slide6.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2.xml"/><Relationship Id="rId4" Type="http://schemas.openxmlformats.org/officeDocument/2006/relationships/image" Target="../media/image14.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hyperlink" Target="https://aoacm.com.ar/gora/index.php"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85B8DA-05F6-44CA-B26C-E9ED021E3F2A}"/>
              </a:ext>
            </a:extLst>
          </p:cNvPr>
          <p:cNvSpPr>
            <a:spLocks noGrp="1"/>
          </p:cNvSpPr>
          <p:nvPr>
            <p:ph type="ctrTitle"/>
          </p:nvPr>
        </p:nvSpPr>
        <p:spPr>
          <a:xfrm>
            <a:off x="300039" y="3637592"/>
            <a:ext cx="11591922" cy="1432782"/>
          </a:xfrm>
        </p:spPr>
        <p:txBody>
          <a:bodyPr>
            <a:normAutofit/>
          </a:bodyPr>
          <a:lstStyle/>
          <a:p>
            <a:r>
              <a:rPr lang="es-AR" sz="3200" b="1" dirty="0">
                <a:solidFill>
                  <a:srgbClr val="0000FF"/>
                </a:solidFill>
              </a:rPr>
              <a:t>Midiendo la rotación de los asteroides</a:t>
            </a:r>
          </a:p>
        </p:txBody>
      </p:sp>
      <p:sp>
        <p:nvSpPr>
          <p:cNvPr id="3" name="Subtitle 2">
            <a:extLst>
              <a:ext uri="{FF2B5EF4-FFF2-40B4-BE49-F238E27FC236}">
                <a16:creationId xmlns:a16="http://schemas.microsoft.com/office/drawing/2014/main" id="{8038D3E3-9126-4944-A6B2-712E9B9F40E0}"/>
              </a:ext>
            </a:extLst>
          </p:cNvPr>
          <p:cNvSpPr>
            <a:spLocks noGrp="1"/>
          </p:cNvSpPr>
          <p:nvPr>
            <p:ph type="subTitle" idx="1"/>
          </p:nvPr>
        </p:nvSpPr>
        <p:spPr>
          <a:xfrm>
            <a:off x="300038" y="5534025"/>
            <a:ext cx="11591921" cy="466492"/>
          </a:xfrm>
        </p:spPr>
        <p:txBody>
          <a:bodyPr>
            <a:normAutofit/>
          </a:bodyPr>
          <a:lstStyle/>
          <a:p>
            <a:r>
              <a:rPr lang="es-AR" sz="2400" b="1" dirty="0"/>
              <a:t>20 de mayo de 2022</a:t>
            </a:r>
          </a:p>
        </p:txBody>
      </p:sp>
      <p:pic>
        <p:nvPicPr>
          <p:cNvPr id="5" name="Picture 4">
            <a:extLst>
              <a:ext uri="{FF2B5EF4-FFF2-40B4-BE49-F238E27FC236}">
                <a16:creationId xmlns:a16="http://schemas.microsoft.com/office/drawing/2014/main" id="{295097A9-8121-4310-83BB-7C951652475C}"/>
              </a:ext>
            </a:extLst>
          </p:cNvPr>
          <p:cNvPicPr>
            <a:picLocks noChangeAspect="1"/>
          </p:cNvPicPr>
          <p:nvPr/>
        </p:nvPicPr>
        <p:blipFill>
          <a:blip r:embed="rId2"/>
          <a:stretch>
            <a:fillRect/>
          </a:stretch>
        </p:blipFill>
        <p:spPr>
          <a:xfrm>
            <a:off x="4664698" y="715680"/>
            <a:ext cx="7001761" cy="2104559"/>
          </a:xfrm>
          <a:prstGeom prst="rect">
            <a:avLst/>
          </a:prstGeom>
        </p:spPr>
      </p:pic>
      <p:pic>
        <p:nvPicPr>
          <p:cNvPr id="8" name="Picture 7">
            <a:extLst>
              <a:ext uri="{FF2B5EF4-FFF2-40B4-BE49-F238E27FC236}">
                <a16:creationId xmlns:a16="http://schemas.microsoft.com/office/drawing/2014/main" id="{4EE445F6-D0DD-4C0A-D98A-34E69416E873}"/>
              </a:ext>
            </a:extLst>
          </p:cNvPr>
          <p:cNvPicPr>
            <a:picLocks noChangeAspect="1"/>
          </p:cNvPicPr>
          <p:nvPr/>
        </p:nvPicPr>
        <p:blipFill>
          <a:blip r:embed="rId3"/>
          <a:stretch>
            <a:fillRect/>
          </a:stretch>
        </p:blipFill>
        <p:spPr>
          <a:xfrm>
            <a:off x="525541" y="361979"/>
            <a:ext cx="3969373" cy="2811962"/>
          </a:xfrm>
          <a:prstGeom prst="rect">
            <a:avLst/>
          </a:prstGeom>
        </p:spPr>
      </p:pic>
    </p:spTree>
    <p:extLst>
      <p:ext uri="{BB962C8B-B14F-4D97-AF65-F5344CB8AC3E}">
        <p14:creationId xmlns:p14="http://schemas.microsoft.com/office/powerpoint/2010/main" val="40917880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D8E247-9159-4685-8E8F-43C72CB2356B}"/>
              </a:ext>
            </a:extLst>
          </p:cNvPr>
          <p:cNvSpPr>
            <a:spLocks noGrp="1"/>
          </p:cNvSpPr>
          <p:nvPr>
            <p:ph type="title"/>
          </p:nvPr>
        </p:nvSpPr>
        <p:spPr>
          <a:xfrm>
            <a:off x="1910905" y="231267"/>
            <a:ext cx="8370189" cy="435483"/>
          </a:xfrm>
        </p:spPr>
        <p:txBody>
          <a:bodyPr>
            <a:normAutofit fontScale="90000"/>
          </a:bodyPr>
          <a:lstStyle/>
          <a:p>
            <a:r>
              <a:rPr lang="es-AR" dirty="0"/>
              <a:t>Midiendo la rotación de los asteroides</a:t>
            </a:r>
          </a:p>
        </p:txBody>
      </p:sp>
      <p:sp>
        <p:nvSpPr>
          <p:cNvPr id="4" name="TextBox 3">
            <a:extLst>
              <a:ext uri="{FF2B5EF4-FFF2-40B4-BE49-F238E27FC236}">
                <a16:creationId xmlns:a16="http://schemas.microsoft.com/office/drawing/2014/main" id="{17EB2F8C-FC6F-4E01-AF31-C57C9FDE2D81}"/>
              </a:ext>
            </a:extLst>
          </p:cNvPr>
          <p:cNvSpPr txBox="1"/>
          <p:nvPr/>
        </p:nvSpPr>
        <p:spPr>
          <a:xfrm>
            <a:off x="1481136" y="1384559"/>
            <a:ext cx="9229725" cy="4862870"/>
          </a:xfrm>
          <a:prstGeom prst="rect">
            <a:avLst/>
          </a:prstGeom>
          <a:noFill/>
        </p:spPr>
        <p:txBody>
          <a:bodyPr wrap="square" rtlCol="0">
            <a:spAutoFit/>
          </a:bodyPr>
          <a:lstStyle/>
          <a:p>
            <a:pPr algn="ctr"/>
            <a:r>
              <a:rPr lang="es-AR" sz="4000" b="1" dirty="0">
                <a:solidFill>
                  <a:srgbClr val="0000FF"/>
                </a:solidFill>
              </a:rPr>
              <a:t>Ejes temáticos de la exposición</a:t>
            </a:r>
          </a:p>
          <a:p>
            <a:endParaRPr lang="es-AR" sz="2800" b="1" dirty="0">
              <a:solidFill>
                <a:srgbClr val="0000FF"/>
              </a:solidFill>
            </a:endParaRPr>
          </a:p>
          <a:p>
            <a:endParaRPr lang="es-AR" sz="2800" b="1" dirty="0">
              <a:solidFill>
                <a:srgbClr val="0000FF"/>
              </a:solidFill>
            </a:endParaRPr>
          </a:p>
          <a:p>
            <a:pPr marL="342900" indent="-342900">
              <a:buFont typeface="+mj-lt"/>
              <a:buAutoNum type="arabicPeriod"/>
            </a:pPr>
            <a:r>
              <a:rPr lang="es-AR" sz="2800" b="1" dirty="0">
                <a:solidFill>
                  <a:srgbClr val="0000FF"/>
                </a:solidFill>
              </a:rPr>
              <a:t>Rotación de los asteroides – Fotometría.</a:t>
            </a:r>
          </a:p>
          <a:p>
            <a:pPr marL="342900" indent="-342900">
              <a:buFont typeface="+mj-lt"/>
              <a:buAutoNum type="arabicPeriod"/>
            </a:pPr>
            <a:endParaRPr lang="es-AR" sz="2800" b="1" dirty="0">
              <a:solidFill>
                <a:srgbClr val="0000FF"/>
              </a:solidFill>
            </a:endParaRPr>
          </a:p>
          <a:p>
            <a:pPr marL="342900" indent="-342900">
              <a:buFont typeface="+mj-lt"/>
              <a:buAutoNum type="arabicPeriod"/>
            </a:pPr>
            <a:endParaRPr lang="es-AR" sz="2800" b="1" dirty="0">
              <a:solidFill>
                <a:srgbClr val="0000FF"/>
              </a:solidFill>
            </a:endParaRPr>
          </a:p>
          <a:p>
            <a:pPr marL="342900" indent="-342900">
              <a:buFont typeface="+mj-lt"/>
              <a:buAutoNum type="arabicPeriod"/>
            </a:pPr>
            <a:r>
              <a:rPr lang="es-AR" sz="2800" b="1" dirty="0">
                <a:solidFill>
                  <a:srgbClr val="0000FF"/>
                </a:solidFill>
              </a:rPr>
              <a:t>Métodos de trabajo de los grupos: AOACM y GORA.</a:t>
            </a:r>
          </a:p>
          <a:p>
            <a:pPr marL="342900" indent="-342900">
              <a:buFont typeface="+mj-lt"/>
              <a:buAutoNum type="arabicPeriod"/>
            </a:pPr>
            <a:endParaRPr lang="es-AR" sz="2800" b="1" dirty="0">
              <a:solidFill>
                <a:srgbClr val="0000FF"/>
              </a:solidFill>
            </a:endParaRPr>
          </a:p>
          <a:p>
            <a:pPr marL="342900" indent="-342900">
              <a:buFont typeface="+mj-lt"/>
              <a:buAutoNum type="arabicPeriod"/>
            </a:pPr>
            <a:endParaRPr lang="es-AR" sz="2800" b="1" dirty="0">
              <a:solidFill>
                <a:srgbClr val="0000FF"/>
              </a:solidFill>
            </a:endParaRPr>
          </a:p>
          <a:p>
            <a:pPr marL="342900" indent="-342900">
              <a:buFont typeface="+mj-lt"/>
              <a:buAutoNum type="arabicPeriod"/>
            </a:pPr>
            <a:r>
              <a:rPr lang="es-AR" sz="2800" b="1" dirty="0">
                <a:solidFill>
                  <a:srgbClr val="0000FF"/>
                </a:solidFill>
              </a:rPr>
              <a:t>Datos obtenidos por AOACM y GORA.</a:t>
            </a:r>
          </a:p>
          <a:p>
            <a:pPr marL="342900" indent="-342900">
              <a:buFont typeface="+mj-lt"/>
              <a:buAutoNum type="arabicPeriod"/>
            </a:pPr>
            <a:endParaRPr lang="es-AR" dirty="0"/>
          </a:p>
        </p:txBody>
      </p:sp>
      <p:sp>
        <p:nvSpPr>
          <p:cNvPr id="3" name="Rectangle 2">
            <a:extLst>
              <a:ext uri="{FF2B5EF4-FFF2-40B4-BE49-F238E27FC236}">
                <a16:creationId xmlns:a16="http://schemas.microsoft.com/office/drawing/2014/main" id="{8FD9C671-EA76-493E-BE26-7491F96B8AFA}"/>
              </a:ext>
            </a:extLst>
          </p:cNvPr>
          <p:cNvSpPr/>
          <p:nvPr/>
        </p:nvSpPr>
        <p:spPr>
          <a:xfrm>
            <a:off x="1276350" y="2686050"/>
            <a:ext cx="7858125" cy="87630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Tree>
    <p:extLst>
      <p:ext uri="{BB962C8B-B14F-4D97-AF65-F5344CB8AC3E}">
        <p14:creationId xmlns:p14="http://schemas.microsoft.com/office/powerpoint/2010/main" val="4260384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D8E247-9159-4685-8E8F-43C72CB2356B}"/>
              </a:ext>
            </a:extLst>
          </p:cNvPr>
          <p:cNvSpPr>
            <a:spLocks noGrp="1"/>
          </p:cNvSpPr>
          <p:nvPr>
            <p:ph type="title"/>
          </p:nvPr>
        </p:nvSpPr>
        <p:spPr>
          <a:xfrm>
            <a:off x="1910905" y="231267"/>
            <a:ext cx="8370189" cy="435483"/>
          </a:xfrm>
        </p:spPr>
        <p:txBody>
          <a:bodyPr>
            <a:normAutofit fontScale="90000"/>
          </a:bodyPr>
          <a:lstStyle/>
          <a:p>
            <a:r>
              <a:rPr lang="es-AR" dirty="0"/>
              <a:t>Midiendo la rotación de los asteroides</a:t>
            </a:r>
          </a:p>
        </p:txBody>
      </p:sp>
      <p:sp>
        <p:nvSpPr>
          <p:cNvPr id="4" name="TextBox 3">
            <a:extLst>
              <a:ext uri="{FF2B5EF4-FFF2-40B4-BE49-F238E27FC236}">
                <a16:creationId xmlns:a16="http://schemas.microsoft.com/office/drawing/2014/main" id="{17EB2F8C-FC6F-4E01-AF31-C57C9FDE2D81}"/>
              </a:ext>
            </a:extLst>
          </p:cNvPr>
          <p:cNvSpPr txBox="1"/>
          <p:nvPr/>
        </p:nvSpPr>
        <p:spPr>
          <a:xfrm>
            <a:off x="571500" y="813059"/>
            <a:ext cx="5981700" cy="5909310"/>
          </a:xfrm>
          <a:prstGeom prst="rect">
            <a:avLst/>
          </a:prstGeom>
          <a:noFill/>
        </p:spPr>
        <p:txBody>
          <a:bodyPr wrap="square" rtlCol="0">
            <a:spAutoFit/>
          </a:bodyPr>
          <a:lstStyle/>
          <a:p>
            <a:r>
              <a:rPr lang="es-AR" b="1" dirty="0">
                <a:solidFill>
                  <a:srgbClr val="0000FF"/>
                </a:solidFill>
              </a:rPr>
              <a:t>Formas de los planetas: </a:t>
            </a:r>
            <a:r>
              <a:rPr lang="es-AR" dirty="0"/>
              <a:t>las fuerzas gravitatorias en el interior son tan intensas, que los materiales se deforman hasta que el cuerpo adquiere una forma más o menos esférica. </a:t>
            </a:r>
          </a:p>
          <a:p>
            <a:r>
              <a:rPr lang="es-AR" b="1" dirty="0">
                <a:solidFill>
                  <a:srgbClr val="0000FF"/>
                </a:solidFill>
              </a:rPr>
              <a:t>Forma de los asteroides: </a:t>
            </a:r>
            <a:r>
              <a:rPr lang="es-AR" dirty="0"/>
              <a:t>las fuerzas gravitatorias en el interior son tan débiles, que los materiales no se deforman conservando la forma irregular que adquirieron cuando se formaron.</a:t>
            </a:r>
          </a:p>
          <a:p>
            <a:r>
              <a:rPr lang="es-AR" b="1" dirty="0">
                <a:solidFill>
                  <a:srgbClr val="0000FF"/>
                </a:solidFill>
              </a:rPr>
              <a:t>Reflexión de la luz: </a:t>
            </a:r>
            <a:r>
              <a:rPr lang="es-AR" dirty="0"/>
              <a:t>Los asteroides reflejan parte de la luz solar que reciben (albedo). </a:t>
            </a:r>
          </a:p>
          <a:p>
            <a:r>
              <a:rPr lang="es-AR" b="1" dirty="0">
                <a:solidFill>
                  <a:srgbClr val="0000FF"/>
                </a:solidFill>
              </a:rPr>
              <a:t>Tamaño real: </a:t>
            </a:r>
            <a:r>
              <a:rPr lang="es-AR" dirty="0"/>
              <a:t>los asteroides medidos por GORA son pequeños (entre 1,75 y 191 km), y -generalmente- están a gran distancia de la Tierra (muchos millones de km), es por ello que se los observa con tamaños  aparentes del orden de la décima o centésima de arco-segundos. Cada pixel en los telescopios aficionados “ven” varios </a:t>
            </a:r>
            <a:r>
              <a:rPr lang="es-AR" dirty="0" err="1"/>
              <a:t>arcosegundos</a:t>
            </a:r>
            <a:r>
              <a:rPr lang="es-AR" dirty="0"/>
              <a:t>.</a:t>
            </a:r>
          </a:p>
          <a:p>
            <a:r>
              <a:rPr lang="es-AR" b="1" dirty="0">
                <a:solidFill>
                  <a:srgbClr val="0000FF"/>
                </a:solidFill>
              </a:rPr>
              <a:t>Tamaño aparente: </a:t>
            </a:r>
            <a:r>
              <a:rPr lang="es-AR" dirty="0"/>
              <a:t>las imágenes capturadas con telescopios aficionados los muestran siempre como puntos similares a las estrellas.  Aún con grandes telescopios resulta imposible observar las  formas irregulares que tienen. </a:t>
            </a:r>
          </a:p>
          <a:p>
            <a:r>
              <a:rPr lang="es-AR" b="1" dirty="0">
                <a:solidFill>
                  <a:srgbClr val="0000FF"/>
                </a:solidFill>
              </a:rPr>
              <a:t>Movimiento: </a:t>
            </a:r>
            <a:r>
              <a:rPr lang="es-AR" dirty="0"/>
              <a:t>Con sucesivas capturas se detecta sus movimientos sobre el fondo del cielo.</a:t>
            </a:r>
          </a:p>
        </p:txBody>
      </p:sp>
      <p:pic>
        <p:nvPicPr>
          <p:cNvPr id="6" name="Picture 5">
            <a:extLst>
              <a:ext uri="{FF2B5EF4-FFF2-40B4-BE49-F238E27FC236}">
                <a16:creationId xmlns:a16="http://schemas.microsoft.com/office/drawing/2014/main" id="{5E83D552-D424-43A3-B8FD-A40320CB4127}"/>
              </a:ext>
            </a:extLst>
          </p:cNvPr>
          <p:cNvPicPr>
            <a:picLocks noChangeAspect="1"/>
          </p:cNvPicPr>
          <p:nvPr/>
        </p:nvPicPr>
        <p:blipFill>
          <a:blip r:embed="rId2"/>
          <a:stretch>
            <a:fillRect/>
          </a:stretch>
        </p:blipFill>
        <p:spPr>
          <a:xfrm>
            <a:off x="6972299" y="813059"/>
            <a:ext cx="4419600" cy="2656010"/>
          </a:xfrm>
          <a:prstGeom prst="rect">
            <a:avLst/>
          </a:prstGeom>
        </p:spPr>
      </p:pic>
      <p:pic>
        <p:nvPicPr>
          <p:cNvPr id="8" name="Picture 7">
            <a:extLst>
              <a:ext uri="{FF2B5EF4-FFF2-40B4-BE49-F238E27FC236}">
                <a16:creationId xmlns:a16="http://schemas.microsoft.com/office/drawing/2014/main" id="{BD755DCB-88BE-4E39-A0B7-24A484A94C94}"/>
              </a:ext>
            </a:extLst>
          </p:cNvPr>
          <p:cNvPicPr>
            <a:picLocks noChangeAspect="1"/>
          </p:cNvPicPr>
          <p:nvPr/>
        </p:nvPicPr>
        <p:blipFill>
          <a:blip r:embed="rId3"/>
          <a:stretch>
            <a:fillRect/>
          </a:stretch>
        </p:blipFill>
        <p:spPr>
          <a:xfrm>
            <a:off x="6972299" y="3545515"/>
            <a:ext cx="4419601" cy="3237616"/>
          </a:xfrm>
          <a:prstGeom prst="rect">
            <a:avLst/>
          </a:prstGeom>
        </p:spPr>
      </p:pic>
    </p:spTree>
    <p:extLst>
      <p:ext uri="{BB962C8B-B14F-4D97-AF65-F5344CB8AC3E}">
        <p14:creationId xmlns:p14="http://schemas.microsoft.com/office/powerpoint/2010/main" val="472247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D8E247-9159-4685-8E8F-43C72CB2356B}"/>
              </a:ext>
            </a:extLst>
          </p:cNvPr>
          <p:cNvSpPr>
            <a:spLocks noGrp="1"/>
          </p:cNvSpPr>
          <p:nvPr>
            <p:ph type="title"/>
          </p:nvPr>
        </p:nvSpPr>
        <p:spPr>
          <a:xfrm>
            <a:off x="1910905" y="231267"/>
            <a:ext cx="8370189" cy="435483"/>
          </a:xfrm>
        </p:spPr>
        <p:txBody>
          <a:bodyPr>
            <a:normAutofit fontScale="90000"/>
          </a:bodyPr>
          <a:lstStyle/>
          <a:p>
            <a:r>
              <a:rPr lang="es-AR" dirty="0"/>
              <a:t>Midiendo la rotación de los asteroides</a:t>
            </a:r>
          </a:p>
        </p:txBody>
      </p:sp>
      <p:sp>
        <p:nvSpPr>
          <p:cNvPr id="3" name="TextBox 2">
            <a:extLst>
              <a:ext uri="{FF2B5EF4-FFF2-40B4-BE49-F238E27FC236}">
                <a16:creationId xmlns:a16="http://schemas.microsoft.com/office/drawing/2014/main" id="{B708816D-51DE-40E8-9949-94483C775349}"/>
              </a:ext>
            </a:extLst>
          </p:cNvPr>
          <p:cNvSpPr txBox="1"/>
          <p:nvPr/>
        </p:nvSpPr>
        <p:spPr>
          <a:xfrm>
            <a:off x="512928" y="994422"/>
            <a:ext cx="4040021" cy="5632311"/>
          </a:xfrm>
          <a:prstGeom prst="rect">
            <a:avLst/>
          </a:prstGeom>
          <a:noFill/>
        </p:spPr>
        <p:txBody>
          <a:bodyPr wrap="square" rtlCol="0">
            <a:spAutoFit/>
          </a:bodyPr>
          <a:lstStyle/>
          <a:p>
            <a:r>
              <a:rPr lang="es-AR" b="1" dirty="0">
                <a:solidFill>
                  <a:srgbClr val="0000FF"/>
                </a:solidFill>
              </a:rPr>
              <a:t>Superficies reflectantes: </a:t>
            </a:r>
            <a:r>
              <a:rPr lang="es-AR" dirty="0"/>
              <a:t>de a ratos el brillo de un asteroide aumenta cuando la luz se refleja en áreas extensas del asteroide, y el brillo disminuye cuando la luz se refleja en zonas de poca superficie. </a:t>
            </a:r>
          </a:p>
          <a:p>
            <a:r>
              <a:rPr lang="es-AR" b="1" dirty="0">
                <a:solidFill>
                  <a:srgbClr val="0000FF"/>
                </a:solidFill>
              </a:rPr>
              <a:t>Brillo: </a:t>
            </a:r>
            <a:r>
              <a:rPr lang="es-AR" dirty="0"/>
              <a:t>es posible medir el brillo recibido en cámaras CCD/CMOS instaladas en telescopios de aficionados. </a:t>
            </a:r>
          </a:p>
          <a:p>
            <a:r>
              <a:rPr lang="es-AR" b="1" dirty="0">
                <a:solidFill>
                  <a:srgbClr val="0000FF"/>
                </a:solidFill>
              </a:rPr>
              <a:t>Cambios del brillo:</a:t>
            </a:r>
            <a:r>
              <a:rPr lang="es-AR" dirty="0"/>
              <a:t> tomando una serie de imágenes, es posible detectar si el brillo del asteroide varía a medida que pasa el tiempo. </a:t>
            </a:r>
          </a:p>
          <a:p>
            <a:r>
              <a:rPr lang="es-AR" b="1" dirty="0">
                <a:solidFill>
                  <a:srgbClr val="0000FF"/>
                </a:solidFill>
              </a:rPr>
              <a:t>Rotación: </a:t>
            </a:r>
            <a:r>
              <a:rPr lang="es-AR" dirty="0"/>
              <a:t>al rotar sobre su eje, el asteroide repetirá el mismo “bailoteo” del brillo, una y otra vez cuando complete cada giro. </a:t>
            </a:r>
          </a:p>
          <a:p>
            <a:r>
              <a:rPr lang="es-AR" b="1" dirty="0">
                <a:solidFill>
                  <a:srgbClr val="0000FF"/>
                </a:solidFill>
              </a:rPr>
              <a:t>Período de rotación: </a:t>
            </a:r>
            <a:r>
              <a:rPr lang="es-AR" dirty="0"/>
              <a:t>es posible medir el periodo de rotación, con solo encontrar el tiempo que demora en repetirse esa fluctuación del brillo. </a:t>
            </a:r>
          </a:p>
        </p:txBody>
      </p:sp>
      <p:pic>
        <p:nvPicPr>
          <p:cNvPr id="7" name="Picture 6">
            <a:extLst>
              <a:ext uri="{FF2B5EF4-FFF2-40B4-BE49-F238E27FC236}">
                <a16:creationId xmlns:a16="http://schemas.microsoft.com/office/drawing/2014/main" id="{041E4D8F-F47F-4674-AB59-44A1BDC8E7F2}"/>
              </a:ext>
            </a:extLst>
          </p:cNvPr>
          <p:cNvPicPr>
            <a:picLocks noChangeAspect="1"/>
          </p:cNvPicPr>
          <p:nvPr/>
        </p:nvPicPr>
        <p:blipFill>
          <a:blip r:embed="rId2"/>
          <a:stretch>
            <a:fillRect/>
          </a:stretch>
        </p:blipFill>
        <p:spPr>
          <a:xfrm>
            <a:off x="5599761" y="796989"/>
            <a:ext cx="4731041" cy="2632011"/>
          </a:xfrm>
          <a:prstGeom prst="rect">
            <a:avLst/>
          </a:prstGeom>
        </p:spPr>
      </p:pic>
      <p:pic>
        <p:nvPicPr>
          <p:cNvPr id="12" name="Picture 11">
            <a:extLst>
              <a:ext uri="{FF2B5EF4-FFF2-40B4-BE49-F238E27FC236}">
                <a16:creationId xmlns:a16="http://schemas.microsoft.com/office/drawing/2014/main" id="{A0F1314D-B899-4380-9C64-13FF64A38095}"/>
              </a:ext>
            </a:extLst>
          </p:cNvPr>
          <p:cNvPicPr>
            <a:picLocks noChangeAspect="1"/>
          </p:cNvPicPr>
          <p:nvPr/>
        </p:nvPicPr>
        <p:blipFill>
          <a:blip r:embed="rId3"/>
          <a:stretch>
            <a:fillRect/>
          </a:stretch>
        </p:blipFill>
        <p:spPr>
          <a:xfrm>
            <a:off x="4672013" y="3490912"/>
            <a:ext cx="6586538" cy="3293269"/>
          </a:xfrm>
          <a:prstGeom prst="rect">
            <a:avLst/>
          </a:prstGeom>
        </p:spPr>
      </p:pic>
    </p:spTree>
    <p:extLst>
      <p:ext uri="{BB962C8B-B14F-4D97-AF65-F5344CB8AC3E}">
        <p14:creationId xmlns:p14="http://schemas.microsoft.com/office/powerpoint/2010/main" val="4089880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D8E247-9159-4685-8E8F-43C72CB2356B}"/>
              </a:ext>
            </a:extLst>
          </p:cNvPr>
          <p:cNvSpPr>
            <a:spLocks noGrp="1"/>
          </p:cNvSpPr>
          <p:nvPr>
            <p:ph type="title"/>
          </p:nvPr>
        </p:nvSpPr>
        <p:spPr>
          <a:xfrm>
            <a:off x="1910905" y="231267"/>
            <a:ext cx="8370189" cy="435483"/>
          </a:xfrm>
        </p:spPr>
        <p:txBody>
          <a:bodyPr>
            <a:normAutofit fontScale="90000"/>
          </a:bodyPr>
          <a:lstStyle/>
          <a:p>
            <a:r>
              <a:rPr lang="es-AR" dirty="0"/>
              <a:t>Midiendo la rotación de los asteroides</a:t>
            </a:r>
          </a:p>
        </p:txBody>
      </p:sp>
      <p:sp>
        <p:nvSpPr>
          <p:cNvPr id="3" name="TextBox 2">
            <a:extLst>
              <a:ext uri="{FF2B5EF4-FFF2-40B4-BE49-F238E27FC236}">
                <a16:creationId xmlns:a16="http://schemas.microsoft.com/office/drawing/2014/main" id="{46AA8882-B7EB-4372-A27E-650058691AD2}"/>
              </a:ext>
            </a:extLst>
          </p:cNvPr>
          <p:cNvSpPr txBox="1"/>
          <p:nvPr/>
        </p:nvSpPr>
        <p:spPr>
          <a:xfrm>
            <a:off x="619125" y="937378"/>
            <a:ext cx="7353300" cy="2585323"/>
          </a:xfrm>
          <a:prstGeom prst="rect">
            <a:avLst/>
          </a:prstGeom>
          <a:noFill/>
        </p:spPr>
        <p:txBody>
          <a:bodyPr wrap="square" rtlCol="0">
            <a:spAutoFit/>
          </a:bodyPr>
          <a:lstStyle/>
          <a:p>
            <a:r>
              <a:rPr lang="es-AR" b="1" dirty="0">
                <a:solidFill>
                  <a:srgbClr val="0000FF"/>
                </a:solidFill>
              </a:rPr>
              <a:t>Fotometría con CCD/CMOS: </a:t>
            </a:r>
            <a:r>
              <a:rPr lang="es-AR" dirty="0"/>
              <a:t>es una técnica que permite medir brillos de objetos puntuales (estrellas y asteroides). Etapas del procedimiento:</a:t>
            </a:r>
            <a:endParaRPr lang="es-AR" b="1" dirty="0"/>
          </a:p>
          <a:p>
            <a:pPr marL="342900" indent="-342900">
              <a:buFont typeface="+mj-lt"/>
              <a:buAutoNum type="arabicPeriod"/>
            </a:pPr>
            <a:r>
              <a:rPr lang="es-AR" dirty="0"/>
              <a:t>Se mide el flujo de fotones registrado en cada impronta del asteroide.</a:t>
            </a:r>
          </a:p>
          <a:p>
            <a:pPr marL="342900" indent="-342900">
              <a:buFont typeface="+mj-lt"/>
              <a:buAutoNum type="arabicPeriod"/>
            </a:pPr>
            <a:r>
              <a:rPr lang="es-AR" dirty="0"/>
              <a:t>Se mide el flujo de fotones registrado en cada impronta de estrellas del campo que no sean variables, llamadas “estrellas de calibración”.</a:t>
            </a:r>
          </a:p>
          <a:p>
            <a:pPr marL="342900" indent="-342900">
              <a:buFont typeface="+mj-lt"/>
              <a:buAutoNum type="arabicPeriod"/>
            </a:pPr>
            <a:r>
              <a:rPr lang="es-AR" dirty="0"/>
              <a:t>El flujo de la impronta del asteroide es comparado con los flujos de las improntas de las estrellas de calibración. </a:t>
            </a:r>
          </a:p>
          <a:p>
            <a:r>
              <a:rPr lang="es-AR" b="1" dirty="0">
                <a:solidFill>
                  <a:srgbClr val="0000FF"/>
                </a:solidFill>
              </a:rPr>
              <a:t>Curva de luz: </a:t>
            </a:r>
            <a:r>
              <a:rPr lang="es-AR" dirty="0"/>
              <a:t>es la representación gráfica del brillo del asteroide en función del tiempo, obtenida con muchas fotografías del asteroide y su entorno.</a:t>
            </a:r>
          </a:p>
        </p:txBody>
      </p:sp>
      <p:pic>
        <p:nvPicPr>
          <p:cNvPr id="7" name="Picture 6">
            <a:extLst>
              <a:ext uri="{FF2B5EF4-FFF2-40B4-BE49-F238E27FC236}">
                <a16:creationId xmlns:a16="http://schemas.microsoft.com/office/drawing/2014/main" id="{2682DD27-2DF0-4DF4-AFDE-7BE6FA9838A2}"/>
              </a:ext>
            </a:extLst>
          </p:cNvPr>
          <p:cNvPicPr>
            <a:picLocks noChangeAspect="1"/>
          </p:cNvPicPr>
          <p:nvPr/>
        </p:nvPicPr>
        <p:blipFill>
          <a:blip r:embed="rId2"/>
          <a:stretch>
            <a:fillRect/>
          </a:stretch>
        </p:blipFill>
        <p:spPr>
          <a:xfrm>
            <a:off x="7562850" y="3712891"/>
            <a:ext cx="4010025" cy="2867047"/>
          </a:xfrm>
          <a:prstGeom prst="rect">
            <a:avLst/>
          </a:prstGeom>
        </p:spPr>
      </p:pic>
      <p:pic>
        <p:nvPicPr>
          <p:cNvPr id="11" name="Picture 10">
            <a:extLst>
              <a:ext uri="{FF2B5EF4-FFF2-40B4-BE49-F238E27FC236}">
                <a16:creationId xmlns:a16="http://schemas.microsoft.com/office/drawing/2014/main" id="{ADC1D9B1-2F43-4EA6-B513-BCB9B77B66ED}"/>
              </a:ext>
            </a:extLst>
          </p:cNvPr>
          <p:cNvPicPr>
            <a:picLocks noChangeAspect="1"/>
          </p:cNvPicPr>
          <p:nvPr/>
        </p:nvPicPr>
        <p:blipFill>
          <a:blip r:embed="rId3"/>
          <a:stretch>
            <a:fillRect/>
          </a:stretch>
        </p:blipFill>
        <p:spPr>
          <a:xfrm>
            <a:off x="8201025" y="824349"/>
            <a:ext cx="3371850" cy="2811382"/>
          </a:xfrm>
          <a:prstGeom prst="rect">
            <a:avLst/>
          </a:prstGeom>
        </p:spPr>
      </p:pic>
      <p:pic>
        <p:nvPicPr>
          <p:cNvPr id="6" name="Picture 5">
            <a:extLst>
              <a:ext uri="{FF2B5EF4-FFF2-40B4-BE49-F238E27FC236}">
                <a16:creationId xmlns:a16="http://schemas.microsoft.com/office/drawing/2014/main" id="{3267B60D-59AA-C44B-7707-A473B75B812B}"/>
              </a:ext>
            </a:extLst>
          </p:cNvPr>
          <p:cNvPicPr>
            <a:picLocks noChangeAspect="1"/>
          </p:cNvPicPr>
          <p:nvPr/>
        </p:nvPicPr>
        <p:blipFill>
          <a:blip r:embed="rId4"/>
          <a:stretch>
            <a:fillRect/>
          </a:stretch>
        </p:blipFill>
        <p:spPr>
          <a:xfrm>
            <a:off x="619125" y="3712891"/>
            <a:ext cx="6812833" cy="2867047"/>
          </a:xfrm>
          <a:prstGeom prst="rect">
            <a:avLst/>
          </a:prstGeom>
        </p:spPr>
      </p:pic>
    </p:spTree>
    <p:extLst>
      <p:ext uri="{BB962C8B-B14F-4D97-AF65-F5344CB8AC3E}">
        <p14:creationId xmlns:p14="http://schemas.microsoft.com/office/powerpoint/2010/main" val="1555243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D8E247-9159-4685-8E8F-43C72CB2356B}"/>
              </a:ext>
            </a:extLst>
          </p:cNvPr>
          <p:cNvSpPr>
            <a:spLocks noGrp="1"/>
          </p:cNvSpPr>
          <p:nvPr>
            <p:ph type="title"/>
          </p:nvPr>
        </p:nvSpPr>
        <p:spPr>
          <a:xfrm>
            <a:off x="1910905" y="231267"/>
            <a:ext cx="8370189" cy="435483"/>
          </a:xfrm>
        </p:spPr>
        <p:txBody>
          <a:bodyPr>
            <a:normAutofit fontScale="90000"/>
          </a:bodyPr>
          <a:lstStyle/>
          <a:p>
            <a:r>
              <a:rPr lang="es-AR" dirty="0"/>
              <a:t>Midiendo la rotación de los asteroides</a:t>
            </a:r>
          </a:p>
        </p:txBody>
      </p:sp>
      <p:sp>
        <p:nvSpPr>
          <p:cNvPr id="3" name="TextBox 2">
            <a:extLst>
              <a:ext uri="{FF2B5EF4-FFF2-40B4-BE49-F238E27FC236}">
                <a16:creationId xmlns:a16="http://schemas.microsoft.com/office/drawing/2014/main" id="{FF6542FD-BF4C-41D7-8F48-CA74BA81629F}"/>
              </a:ext>
            </a:extLst>
          </p:cNvPr>
          <p:cNvSpPr txBox="1"/>
          <p:nvPr/>
        </p:nvSpPr>
        <p:spPr>
          <a:xfrm>
            <a:off x="662593" y="918222"/>
            <a:ext cx="5181600" cy="5632311"/>
          </a:xfrm>
          <a:prstGeom prst="rect">
            <a:avLst/>
          </a:prstGeom>
          <a:noFill/>
        </p:spPr>
        <p:txBody>
          <a:bodyPr wrap="square" rtlCol="0">
            <a:spAutoFit/>
          </a:bodyPr>
          <a:lstStyle/>
          <a:p>
            <a:r>
              <a:rPr lang="es-AR" b="1" dirty="0">
                <a:solidFill>
                  <a:srgbClr val="0000FF"/>
                </a:solidFill>
              </a:rPr>
              <a:t>Diagrama de fases: </a:t>
            </a:r>
            <a:r>
              <a:rPr lang="es-AR" dirty="0"/>
              <a:t>resulta de superponer todas las curvas de luz obtenidas, de modo que refleje la forma en la que varía el brillo del asteroide a medida que cambian las fases de rotación durante un giro completo. </a:t>
            </a:r>
          </a:p>
          <a:p>
            <a:r>
              <a:rPr lang="es-AR" b="1" dirty="0">
                <a:solidFill>
                  <a:srgbClr val="0000FF"/>
                </a:solidFill>
              </a:rPr>
              <a:t>Eje de las fases: </a:t>
            </a:r>
            <a:r>
              <a:rPr lang="es-AR" dirty="0"/>
              <a:t>en el eje X, se reemplaza el “tiempo” por la “fase” que le corresponde a cada instante de la rotación del asteroide. Las fases se expresan en fracciones decimales de 1 período. </a:t>
            </a:r>
          </a:p>
          <a:p>
            <a:r>
              <a:rPr lang="es-AR" b="1" dirty="0">
                <a:solidFill>
                  <a:srgbClr val="0000FF"/>
                </a:solidFill>
              </a:rPr>
              <a:t>Ejemplo: </a:t>
            </a:r>
            <a:r>
              <a:rPr lang="es-AR" dirty="0"/>
              <a:t>Si el inicio del período se lo considera en un mínimo de brillo (fase = 0), la variación de brillo continuará hasta alcanzar mínimos y máximos, pero volverá otra vez al mínimo inicial (fase = 1). </a:t>
            </a:r>
          </a:p>
          <a:p>
            <a:r>
              <a:rPr lang="es-AR" b="1" dirty="0">
                <a:solidFill>
                  <a:srgbClr val="0000FF"/>
                </a:solidFill>
              </a:rPr>
              <a:t>Rotadores rápidos: </a:t>
            </a:r>
            <a:r>
              <a:rPr lang="es-AR" dirty="0"/>
              <a:t>Si el período de rotación es de unas pocas horas, es posible que en una noche se logre registrar una rotación completa.</a:t>
            </a:r>
          </a:p>
          <a:p>
            <a:r>
              <a:rPr lang="es-AR" b="1" dirty="0">
                <a:solidFill>
                  <a:srgbClr val="0000FF"/>
                </a:solidFill>
              </a:rPr>
              <a:t>Rotadores lentos: </a:t>
            </a:r>
            <a:r>
              <a:rPr lang="es-AR" dirty="0"/>
              <a:t>Cuando el período es de muchas horas o días, se obtienen curvas de luz en diferentes noches y se busca combinarlas para lograr construir el diagrama de fases completo. </a:t>
            </a:r>
          </a:p>
        </p:txBody>
      </p:sp>
      <p:pic>
        <p:nvPicPr>
          <p:cNvPr id="5" name="Picture 4">
            <a:extLst>
              <a:ext uri="{FF2B5EF4-FFF2-40B4-BE49-F238E27FC236}">
                <a16:creationId xmlns:a16="http://schemas.microsoft.com/office/drawing/2014/main" id="{0C03737A-F478-44BB-B4F1-A1CC77CDD082}"/>
              </a:ext>
            </a:extLst>
          </p:cNvPr>
          <p:cNvPicPr>
            <a:picLocks noChangeAspect="1"/>
          </p:cNvPicPr>
          <p:nvPr/>
        </p:nvPicPr>
        <p:blipFill>
          <a:blip r:embed="rId2"/>
          <a:stretch>
            <a:fillRect/>
          </a:stretch>
        </p:blipFill>
        <p:spPr>
          <a:xfrm>
            <a:off x="6457950" y="828675"/>
            <a:ext cx="5071456" cy="5254124"/>
          </a:xfrm>
          <a:prstGeom prst="rect">
            <a:avLst/>
          </a:prstGeom>
        </p:spPr>
      </p:pic>
      <p:sp>
        <p:nvSpPr>
          <p:cNvPr id="6" name="TextBox 5">
            <a:extLst>
              <a:ext uri="{FF2B5EF4-FFF2-40B4-BE49-F238E27FC236}">
                <a16:creationId xmlns:a16="http://schemas.microsoft.com/office/drawing/2014/main" id="{533DCB53-6662-4C0B-8387-07AE335D48D4}"/>
              </a:ext>
            </a:extLst>
          </p:cNvPr>
          <p:cNvSpPr txBox="1"/>
          <p:nvPr/>
        </p:nvSpPr>
        <p:spPr>
          <a:xfrm>
            <a:off x="6457951" y="6153151"/>
            <a:ext cx="5071456" cy="584775"/>
          </a:xfrm>
          <a:prstGeom prst="rect">
            <a:avLst/>
          </a:prstGeom>
          <a:noFill/>
        </p:spPr>
        <p:txBody>
          <a:bodyPr wrap="square" rtlCol="0">
            <a:spAutoFit/>
          </a:bodyPr>
          <a:lstStyle/>
          <a:p>
            <a:pPr algn="ctr"/>
            <a:r>
              <a:rPr lang="es-AR" sz="1600" dirty="0"/>
              <a:t>(925) </a:t>
            </a:r>
            <a:r>
              <a:rPr lang="es-AR" sz="1600" dirty="0" err="1"/>
              <a:t>Alphonsina</a:t>
            </a:r>
            <a:r>
              <a:rPr lang="es-AR" sz="1600" dirty="0"/>
              <a:t> - 2018/03/07al24 - Periodo: 7.88 h </a:t>
            </a:r>
          </a:p>
          <a:p>
            <a:pPr algn="ctr"/>
            <a:r>
              <a:rPr lang="es-AR" sz="1600" dirty="0"/>
              <a:t>Primer medición de GORA - Observatorios: X31-OAP-I19</a:t>
            </a:r>
          </a:p>
        </p:txBody>
      </p:sp>
    </p:spTree>
    <p:extLst>
      <p:ext uri="{BB962C8B-B14F-4D97-AF65-F5344CB8AC3E}">
        <p14:creationId xmlns:p14="http://schemas.microsoft.com/office/powerpoint/2010/main" val="38834820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D8E247-9159-4685-8E8F-43C72CB2356B}"/>
              </a:ext>
            </a:extLst>
          </p:cNvPr>
          <p:cNvSpPr>
            <a:spLocks noGrp="1"/>
          </p:cNvSpPr>
          <p:nvPr>
            <p:ph type="title"/>
          </p:nvPr>
        </p:nvSpPr>
        <p:spPr>
          <a:xfrm>
            <a:off x="1910905" y="231267"/>
            <a:ext cx="8370189" cy="435483"/>
          </a:xfrm>
        </p:spPr>
        <p:txBody>
          <a:bodyPr>
            <a:normAutofit fontScale="90000"/>
          </a:bodyPr>
          <a:lstStyle/>
          <a:p>
            <a:r>
              <a:rPr lang="es-AR" dirty="0"/>
              <a:t>Midiendo la rotación de los asteroides</a:t>
            </a:r>
          </a:p>
        </p:txBody>
      </p:sp>
      <p:sp>
        <p:nvSpPr>
          <p:cNvPr id="4" name="TextBox 3">
            <a:extLst>
              <a:ext uri="{FF2B5EF4-FFF2-40B4-BE49-F238E27FC236}">
                <a16:creationId xmlns:a16="http://schemas.microsoft.com/office/drawing/2014/main" id="{17EB2F8C-FC6F-4E01-AF31-C57C9FDE2D81}"/>
              </a:ext>
            </a:extLst>
          </p:cNvPr>
          <p:cNvSpPr txBox="1"/>
          <p:nvPr/>
        </p:nvSpPr>
        <p:spPr>
          <a:xfrm>
            <a:off x="1481136" y="1384559"/>
            <a:ext cx="9229725" cy="4862870"/>
          </a:xfrm>
          <a:prstGeom prst="rect">
            <a:avLst/>
          </a:prstGeom>
          <a:noFill/>
        </p:spPr>
        <p:txBody>
          <a:bodyPr wrap="square" rtlCol="0">
            <a:spAutoFit/>
          </a:bodyPr>
          <a:lstStyle/>
          <a:p>
            <a:pPr algn="ctr"/>
            <a:r>
              <a:rPr lang="es-AR" sz="4000" b="1" dirty="0">
                <a:solidFill>
                  <a:srgbClr val="0000FF"/>
                </a:solidFill>
              </a:rPr>
              <a:t>Ejes temáticos de la exposición</a:t>
            </a:r>
          </a:p>
          <a:p>
            <a:endParaRPr lang="es-AR" sz="2800" b="1" dirty="0">
              <a:solidFill>
                <a:srgbClr val="0000FF"/>
              </a:solidFill>
            </a:endParaRPr>
          </a:p>
          <a:p>
            <a:endParaRPr lang="es-AR" sz="2800" b="1" dirty="0">
              <a:solidFill>
                <a:srgbClr val="0000FF"/>
              </a:solidFill>
            </a:endParaRPr>
          </a:p>
          <a:p>
            <a:pPr marL="342900" indent="-342900">
              <a:buFont typeface="+mj-lt"/>
              <a:buAutoNum type="arabicPeriod"/>
            </a:pPr>
            <a:r>
              <a:rPr lang="es-AR" sz="2800" b="1" dirty="0">
                <a:solidFill>
                  <a:srgbClr val="0000FF"/>
                </a:solidFill>
              </a:rPr>
              <a:t>Rotación de los asteroides – Fotometría.</a:t>
            </a:r>
          </a:p>
          <a:p>
            <a:pPr marL="342900" indent="-342900">
              <a:buFont typeface="+mj-lt"/>
              <a:buAutoNum type="arabicPeriod"/>
            </a:pPr>
            <a:endParaRPr lang="es-AR" sz="2800" b="1" dirty="0">
              <a:solidFill>
                <a:srgbClr val="0000FF"/>
              </a:solidFill>
            </a:endParaRPr>
          </a:p>
          <a:p>
            <a:pPr marL="342900" indent="-342900">
              <a:buFont typeface="+mj-lt"/>
              <a:buAutoNum type="arabicPeriod"/>
            </a:pPr>
            <a:endParaRPr lang="es-AR" sz="2800" b="1" dirty="0">
              <a:solidFill>
                <a:srgbClr val="0000FF"/>
              </a:solidFill>
            </a:endParaRPr>
          </a:p>
          <a:p>
            <a:pPr marL="342900" indent="-342900">
              <a:buFont typeface="+mj-lt"/>
              <a:buAutoNum type="arabicPeriod"/>
            </a:pPr>
            <a:r>
              <a:rPr lang="es-AR" sz="2800" b="1" dirty="0">
                <a:solidFill>
                  <a:srgbClr val="0000FF"/>
                </a:solidFill>
              </a:rPr>
              <a:t>Métodos de trabajo de los grupos: AOACM y GORA.</a:t>
            </a:r>
          </a:p>
          <a:p>
            <a:pPr marL="342900" indent="-342900">
              <a:buFont typeface="+mj-lt"/>
              <a:buAutoNum type="arabicPeriod"/>
            </a:pPr>
            <a:endParaRPr lang="es-AR" sz="2800" b="1" dirty="0">
              <a:solidFill>
                <a:srgbClr val="0000FF"/>
              </a:solidFill>
            </a:endParaRPr>
          </a:p>
          <a:p>
            <a:pPr marL="342900" indent="-342900">
              <a:buFont typeface="+mj-lt"/>
              <a:buAutoNum type="arabicPeriod"/>
            </a:pPr>
            <a:endParaRPr lang="es-AR" sz="2800" b="1" dirty="0">
              <a:solidFill>
                <a:srgbClr val="0000FF"/>
              </a:solidFill>
            </a:endParaRPr>
          </a:p>
          <a:p>
            <a:pPr marL="342900" indent="-342900">
              <a:buFont typeface="+mj-lt"/>
              <a:buAutoNum type="arabicPeriod"/>
            </a:pPr>
            <a:r>
              <a:rPr lang="es-AR" sz="2800" b="1" dirty="0">
                <a:solidFill>
                  <a:srgbClr val="0000FF"/>
                </a:solidFill>
              </a:rPr>
              <a:t>Datos obtenidos por AOACM y GORA.</a:t>
            </a:r>
          </a:p>
          <a:p>
            <a:pPr marL="342900" indent="-342900">
              <a:buFont typeface="+mj-lt"/>
              <a:buAutoNum type="arabicPeriod"/>
            </a:pPr>
            <a:endParaRPr lang="es-AR" dirty="0"/>
          </a:p>
        </p:txBody>
      </p:sp>
      <p:sp>
        <p:nvSpPr>
          <p:cNvPr id="3" name="Rectangle 2">
            <a:extLst>
              <a:ext uri="{FF2B5EF4-FFF2-40B4-BE49-F238E27FC236}">
                <a16:creationId xmlns:a16="http://schemas.microsoft.com/office/drawing/2014/main" id="{8FD9C671-EA76-493E-BE26-7491F96B8AFA}"/>
              </a:ext>
            </a:extLst>
          </p:cNvPr>
          <p:cNvSpPr/>
          <p:nvPr/>
        </p:nvSpPr>
        <p:spPr>
          <a:xfrm>
            <a:off x="1343025" y="3962400"/>
            <a:ext cx="9367836" cy="87630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Tree>
    <p:extLst>
      <p:ext uri="{BB962C8B-B14F-4D97-AF65-F5344CB8AC3E}">
        <p14:creationId xmlns:p14="http://schemas.microsoft.com/office/powerpoint/2010/main" val="2506189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D8E247-9159-4685-8E8F-43C72CB2356B}"/>
              </a:ext>
            </a:extLst>
          </p:cNvPr>
          <p:cNvSpPr>
            <a:spLocks noGrp="1"/>
          </p:cNvSpPr>
          <p:nvPr>
            <p:ph type="title"/>
          </p:nvPr>
        </p:nvSpPr>
        <p:spPr>
          <a:xfrm>
            <a:off x="1910905" y="231267"/>
            <a:ext cx="8370189" cy="435483"/>
          </a:xfrm>
        </p:spPr>
        <p:txBody>
          <a:bodyPr>
            <a:normAutofit fontScale="90000"/>
          </a:bodyPr>
          <a:lstStyle/>
          <a:p>
            <a:r>
              <a:rPr lang="es-AR" dirty="0"/>
              <a:t>Midiendo la rotación de los asteroides</a:t>
            </a:r>
          </a:p>
        </p:txBody>
      </p:sp>
      <p:sp>
        <p:nvSpPr>
          <p:cNvPr id="4" name="TextBox 3">
            <a:extLst>
              <a:ext uri="{FF2B5EF4-FFF2-40B4-BE49-F238E27FC236}">
                <a16:creationId xmlns:a16="http://schemas.microsoft.com/office/drawing/2014/main" id="{17EB2F8C-FC6F-4E01-AF31-C57C9FDE2D81}"/>
              </a:ext>
            </a:extLst>
          </p:cNvPr>
          <p:cNvSpPr txBox="1"/>
          <p:nvPr/>
        </p:nvSpPr>
        <p:spPr>
          <a:xfrm>
            <a:off x="6147414" y="872019"/>
            <a:ext cx="5324476" cy="3108543"/>
          </a:xfrm>
          <a:prstGeom prst="rect">
            <a:avLst/>
          </a:prstGeom>
          <a:noFill/>
        </p:spPr>
        <p:txBody>
          <a:bodyPr wrap="square" rtlCol="0">
            <a:spAutoFit/>
          </a:bodyPr>
          <a:lstStyle/>
          <a:p>
            <a:r>
              <a:rPr lang="es-AR" b="1" dirty="0">
                <a:solidFill>
                  <a:srgbClr val="0000FF"/>
                </a:solidFill>
              </a:rPr>
              <a:t>Observatorios AOACM que aportaron datos publicados en MPB. </a:t>
            </a:r>
          </a:p>
          <a:p>
            <a:endParaRPr lang="es-AR" dirty="0"/>
          </a:p>
          <a:p>
            <a:pPr marL="342900" indent="-342900">
              <a:buFont typeface="+mj-lt"/>
              <a:buAutoNum type="arabicPeriod"/>
            </a:pPr>
            <a:r>
              <a:rPr lang="es-AR" dirty="0"/>
              <a:t>Estación Astrofísica Bosque Alegre (MPC 821)</a:t>
            </a:r>
          </a:p>
          <a:p>
            <a:pPr marL="342900" indent="-342900">
              <a:buFont typeface="+mj-lt"/>
              <a:buAutoNum type="arabicPeriod"/>
            </a:pPr>
            <a:r>
              <a:rPr lang="es-AR" dirty="0"/>
              <a:t>Observatorio Astronómico Córdoba (MPC 822)</a:t>
            </a:r>
          </a:p>
          <a:p>
            <a:pPr marL="342900" indent="-342900">
              <a:buFont typeface="+mj-lt"/>
              <a:buAutoNum type="arabicPeriod"/>
            </a:pPr>
            <a:r>
              <a:rPr lang="es-AR" dirty="0"/>
              <a:t>Observatorio Astronómico El Gato Gris (MPC I19)</a:t>
            </a:r>
          </a:p>
          <a:p>
            <a:pPr marL="342900" indent="-342900">
              <a:buFont typeface="+mj-lt"/>
              <a:buAutoNum type="arabicPeriod"/>
            </a:pPr>
            <a:r>
              <a:rPr lang="es-AR" dirty="0"/>
              <a:t>Observatorio Salvador (MPC I20)</a:t>
            </a:r>
          </a:p>
          <a:p>
            <a:pPr marL="342900" indent="-342900">
              <a:buFont typeface="+mj-lt"/>
              <a:buAutoNum type="arabicPeriod"/>
            </a:pPr>
            <a:r>
              <a:rPr lang="es-AR" dirty="0"/>
              <a:t>Observatorio Los Campitos (MPC I36)</a:t>
            </a:r>
          </a:p>
          <a:p>
            <a:pPr marL="342900" indent="-342900">
              <a:buFont typeface="+mj-lt"/>
              <a:buAutoNum type="arabicPeriod"/>
            </a:pPr>
            <a:r>
              <a:rPr lang="es-AR" dirty="0"/>
              <a:t>Observatorio Cruz del Sur (MPC I39)</a:t>
            </a:r>
          </a:p>
          <a:p>
            <a:pPr marL="342900" indent="-342900">
              <a:buFont typeface="+mj-lt"/>
              <a:buAutoNum type="arabicPeriod"/>
            </a:pPr>
            <a:r>
              <a:rPr lang="es-AR" dirty="0"/>
              <a:t>Observatorio Astronómico El Catalejo (MPC I48)</a:t>
            </a:r>
          </a:p>
          <a:p>
            <a:pPr marL="342900" indent="-342900">
              <a:buFont typeface="+mj-lt"/>
              <a:buAutoNum type="arabicPeriod"/>
            </a:pPr>
            <a:endParaRPr lang="es-AR" sz="1600" dirty="0"/>
          </a:p>
        </p:txBody>
      </p:sp>
      <p:sp>
        <p:nvSpPr>
          <p:cNvPr id="5" name="TextBox 4">
            <a:extLst>
              <a:ext uri="{FF2B5EF4-FFF2-40B4-BE49-F238E27FC236}">
                <a16:creationId xmlns:a16="http://schemas.microsoft.com/office/drawing/2014/main" id="{88F98436-05FB-46F5-992D-AB848509D65D}"/>
              </a:ext>
            </a:extLst>
          </p:cNvPr>
          <p:cNvSpPr txBox="1"/>
          <p:nvPr/>
        </p:nvSpPr>
        <p:spPr>
          <a:xfrm>
            <a:off x="6147414" y="3718679"/>
            <a:ext cx="4905375" cy="3139321"/>
          </a:xfrm>
          <a:prstGeom prst="rect">
            <a:avLst/>
          </a:prstGeom>
          <a:noFill/>
        </p:spPr>
        <p:txBody>
          <a:bodyPr wrap="square" rtlCol="0">
            <a:spAutoFit/>
          </a:bodyPr>
          <a:lstStyle/>
          <a:p>
            <a:r>
              <a:rPr lang="es-AR" b="1" dirty="0">
                <a:solidFill>
                  <a:srgbClr val="0000FF"/>
                </a:solidFill>
              </a:rPr>
              <a:t>Autores de 3 artículos científicos publicados en MPB con periodos de 8 asteroides.</a:t>
            </a:r>
          </a:p>
          <a:p>
            <a:endParaRPr lang="es-AR" dirty="0"/>
          </a:p>
          <a:p>
            <a:pPr marL="342900" indent="-342900">
              <a:buFont typeface="+mj-lt"/>
              <a:buAutoNum type="arabicPeriod"/>
            </a:pPr>
            <a:r>
              <a:rPr lang="es-AR" dirty="0"/>
              <a:t>Alejandro Bernal</a:t>
            </a:r>
          </a:p>
          <a:p>
            <a:pPr marL="342900" indent="-342900">
              <a:buFont typeface="+mj-lt"/>
              <a:buAutoNum type="arabicPeriod"/>
            </a:pPr>
            <a:r>
              <a:rPr lang="es-AR" dirty="0"/>
              <a:t>Andrés Chapman</a:t>
            </a:r>
          </a:p>
          <a:p>
            <a:pPr marL="342900" indent="-342900">
              <a:buFont typeface="+mj-lt"/>
              <a:buAutoNum type="arabicPeriod"/>
            </a:pPr>
            <a:r>
              <a:rPr lang="es-AR" dirty="0"/>
              <a:t>Carlos </a:t>
            </a:r>
            <a:r>
              <a:rPr lang="es-AR" dirty="0" err="1"/>
              <a:t>Ambrosioni</a:t>
            </a:r>
            <a:endParaRPr lang="es-AR" dirty="0"/>
          </a:p>
          <a:p>
            <a:pPr marL="342900" indent="-342900">
              <a:buFont typeface="+mj-lt"/>
              <a:buAutoNum type="arabicPeriod"/>
            </a:pPr>
            <a:r>
              <a:rPr lang="es-AR" dirty="0"/>
              <a:t>Carlos Colazo</a:t>
            </a:r>
          </a:p>
          <a:p>
            <a:pPr marL="342900" indent="-342900">
              <a:buFont typeface="+mj-lt"/>
              <a:buAutoNum type="arabicPeriod"/>
            </a:pPr>
            <a:r>
              <a:rPr lang="es-AR" dirty="0"/>
              <a:t>Federico Mina</a:t>
            </a:r>
          </a:p>
          <a:p>
            <a:pPr marL="342900" indent="-342900">
              <a:buFont typeface="+mj-lt"/>
              <a:buAutoNum type="arabicPeriod"/>
            </a:pPr>
            <a:r>
              <a:rPr lang="es-AR" dirty="0"/>
              <a:t>Fernando </a:t>
            </a:r>
            <a:r>
              <a:rPr lang="es-AR" dirty="0" err="1"/>
              <a:t>Mazzone</a:t>
            </a:r>
            <a:endParaRPr lang="es-AR" dirty="0"/>
          </a:p>
          <a:p>
            <a:pPr marL="342900" indent="-342900">
              <a:buFont typeface="+mj-lt"/>
              <a:buAutoNum type="arabicPeriod"/>
            </a:pPr>
            <a:r>
              <a:rPr lang="es-AR" dirty="0"/>
              <a:t>Julio </a:t>
            </a:r>
            <a:r>
              <a:rPr lang="es-AR" dirty="0" err="1"/>
              <a:t>Spagnotto</a:t>
            </a:r>
            <a:endParaRPr lang="es-AR" dirty="0"/>
          </a:p>
          <a:p>
            <a:pPr marL="342900" indent="-342900">
              <a:buFont typeface="+mj-lt"/>
              <a:buAutoNum type="arabicPeriod"/>
            </a:pPr>
            <a:r>
              <a:rPr lang="es-AR" dirty="0"/>
              <a:t>Raúl </a:t>
            </a:r>
            <a:r>
              <a:rPr lang="es-AR" dirty="0" err="1"/>
              <a:t>Melia</a:t>
            </a:r>
            <a:endParaRPr lang="es-AR" dirty="0"/>
          </a:p>
        </p:txBody>
      </p:sp>
      <p:sp>
        <p:nvSpPr>
          <p:cNvPr id="7" name="TextBox 6">
            <a:extLst>
              <a:ext uri="{FF2B5EF4-FFF2-40B4-BE49-F238E27FC236}">
                <a16:creationId xmlns:a16="http://schemas.microsoft.com/office/drawing/2014/main" id="{1A63AAFF-6E5C-48BC-847B-7C34868D370D}"/>
              </a:ext>
            </a:extLst>
          </p:cNvPr>
          <p:cNvSpPr txBox="1"/>
          <p:nvPr/>
        </p:nvSpPr>
        <p:spPr>
          <a:xfrm>
            <a:off x="472610" y="872019"/>
            <a:ext cx="5623390" cy="2031325"/>
          </a:xfrm>
          <a:prstGeom prst="rect">
            <a:avLst/>
          </a:prstGeom>
          <a:noFill/>
        </p:spPr>
        <p:txBody>
          <a:bodyPr wrap="square" rtlCol="0">
            <a:spAutoFit/>
          </a:bodyPr>
          <a:lstStyle/>
          <a:p>
            <a:r>
              <a:rPr lang="es-AR" b="1" dirty="0">
                <a:solidFill>
                  <a:srgbClr val="0000FF"/>
                </a:solidFill>
              </a:rPr>
              <a:t>Asociación de Observatorios Argentinos de Cuerpos Menores (AOACM)</a:t>
            </a:r>
          </a:p>
          <a:p>
            <a:endParaRPr lang="es-AR" dirty="0"/>
          </a:p>
          <a:p>
            <a:r>
              <a:rPr lang="es-AR" dirty="0"/>
              <a:t>Agrupación de observatorios aficionados. Periodo de actividad: 2009 a 2013.</a:t>
            </a:r>
          </a:p>
          <a:p>
            <a:r>
              <a:rPr lang="es-AR" dirty="0"/>
              <a:t>Objetivos: aportar astrometrías de cuerpos menores y fotometrías de asteroides. </a:t>
            </a:r>
          </a:p>
        </p:txBody>
      </p:sp>
      <p:pic>
        <p:nvPicPr>
          <p:cNvPr id="6" name="Picture 5">
            <a:extLst>
              <a:ext uri="{FF2B5EF4-FFF2-40B4-BE49-F238E27FC236}">
                <a16:creationId xmlns:a16="http://schemas.microsoft.com/office/drawing/2014/main" id="{94EFDD97-4601-5CB5-015A-90275BA0F56C}"/>
              </a:ext>
            </a:extLst>
          </p:cNvPr>
          <p:cNvPicPr>
            <a:picLocks noChangeAspect="1"/>
          </p:cNvPicPr>
          <p:nvPr/>
        </p:nvPicPr>
        <p:blipFill>
          <a:blip r:embed="rId2"/>
          <a:stretch>
            <a:fillRect/>
          </a:stretch>
        </p:blipFill>
        <p:spPr>
          <a:xfrm>
            <a:off x="720110" y="2903344"/>
            <a:ext cx="4940748" cy="3812917"/>
          </a:xfrm>
          <a:prstGeom prst="rect">
            <a:avLst/>
          </a:prstGeom>
        </p:spPr>
      </p:pic>
    </p:spTree>
    <p:extLst>
      <p:ext uri="{BB962C8B-B14F-4D97-AF65-F5344CB8AC3E}">
        <p14:creationId xmlns:p14="http://schemas.microsoft.com/office/powerpoint/2010/main" val="25295580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D8E247-9159-4685-8E8F-43C72CB2356B}"/>
              </a:ext>
            </a:extLst>
          </p:cNvPr>
          <p:cNvSpPr>
            <a:spLocks noGrp="1"/>
          </p:cNvSpPr>
          <p:nvPr>
            <p:ph type="title"/>
          </p:nvPr>
        </p:nvSpPr>
        <p:spPr>
          <a:xfrm>
            <a:off x="1910905" y="231267"/>
            <a:ext cx="8370189" cy="435483"/>
          </a:xfrm>
        </p:spPr>
        <p:txBody>
          <a:bodyPr>
            <a:normAutofit fontScale="90000"/>
          </a:bodyPr>
          <a:lstStyle/>
          <a:p>
            <a:r>
              <a:rPr lang="es-AR" dirty="0"/>
              <a:t>Midiendo la rotación de los asteroides</a:t>
            </a:r>
          </a:p>
        </p:txBody>
      </p:sp>
      <p:sp>
        <p:nvSpPr>
          <p:cNvPr id="4" name="TextBox 3">
            <a:extLst>
              <a:ext uri="{FF2B5EF4-FFF2-40B4-BE49-F238E27FC236}">
                <a16:creationId xmlns:a16="http://schemas.microsoft.com/office/drawing/2014/main" id="{17EB2F8C-FC6F-4E01-AF31-C57C9FDE2D81}"/>
              </a:ext>
            </a:extLst>
          </p:cNvPr>
          <p:cNvSpPr txBox="1"/>
          <p:nvPr/>
        </p:nvSpPr>
        <p:spPr>
          <a:xfrm>
            <a:off x="507205" y="870959"/>
            <a:ext cx="6979445" cy="1754326"/>
          </a:xfrm>
          <a:prstGeom prst="rect">
            <a:avLst/>
          </a:prstGeom>
          <a:noFill/>
        </p:spPr>
        <p:txBody>
          <a:bodyPr wrap="square" rtlCol="0">
            <a:spAutoFit/>
          </a:bodyPr>
          <a:lstStyle/>
          <a:p>
            <a:r>
              <a:rPr lang="es-AR" b="1" dirty="0">
                <a:solidFill>
                  <a:srgbClr val="0000FF"/>
                </a:solidFill>
              </a:rPr>
              <a:t>Grupo de Observadores de Rotaciones de Asteroides (GORA): </a:t>
            </a:r>
          </a:p>
          <a:p>
            <a:r>
              <a:rPr lang="es-AR" dirty="0"/>
              <a:t>En el año 2018 se retoman las mediciones de rotaciones de asteroides, tal como se hacían en AOACM. </a:t>
            </a:r>
          </a:p>
          <a:p>
            <a:r>
              <a:rPr lang="es-AR" dirty="0"/>
              <a:t>Los observatorios que participan en esta etapa son de:  Argentina (26), Perú (2), Uruguay (1), España (3) e Italia (4), de los cuales: 32 observatorios ya realizaron aportes científicos de datos útiles.</a:t>
            </a:r>
          </a:p>
        </p:txBody>
      </p:sp>
      <p:pic>
        <p:nvPicPr>
          <p:cNvPr id="6" name="Picture 5">
            <a:extLst>
              <a:ext uri="{FF2B5EF4-FFF2-40B4-BE49-F238E27FC236}">
                <a16:creationId xmlns:a16="http://schemas.microsoft.com/office/drawing/2014/main" id="{695E2494-78FB-72F9-C050-B5C67A07B6E8}"/>
              </a:ext>
            </a:extLst>
          </p:cNvPr>
          <p:cNvPicPr>
            <a:picLocks noChangeAspect="1"/>
          </p:cNvPicPr>
          <p:nvPr/>
        </p:nvPicPr>
        <p:blipFill>
          <a:blip r:embed="rId2"/>
          <a:stretch>
            <a:fillRect/>
          </a:stretch>
        </p:blipFill>
        <p:spPr>
          <a:xfrm>
            <a:off x="7596392" y="746566"/>
            <a:ext cx="4168932" cy="6057900"/>
          </a:xfrm>
          <a:prstGeom prst="rect">
            <a:avLst/>
          </a:prstGeom>
        </p:spPr>
      </p:pic>
      <p:pic>
        <p:nvPicPr>
          <p:cNvPr id="11" name="Picture 10">
            <a:extLst>
              <a:ext uri="{FF2B5EF4-FFF2-40B4-BE49-F238E27FC236}">
                <a16:creationId xmlns:a16="http://schemas.microsoft.com/office/drawing/2014/main" id="{21B1CE11-C5C2-3294-7305-49A52822B47A}"/>
              </a:ext>
            </a:extLst>
          </p:cNvPr>
          <p:cNvPicPr>
            <a:picLocks noChangeAspect="1"/>
          </p:cNvPicPr>
          <p:nvPr/>
        </p:nvPicPr>
        <p:blipFill>
          <a:blip r:embed="rId3"/>
          <a:stretch>
            <a:fillRect/>
          </a:stretch>
        </p:blipFill>
        <p:spPr>
          <a:xfrm>
            <a:off x="431052" y="3354256"/>
            <a:ext cx="3545006" cy="2774770"/>
          </a:xfrm>
          <a:prstGeom prst="rect">
            <a:avLst/>
          </a:prstGeom>
        </p:spPr>
      </p:pic>
      <p:pic>
        <p:nvPicPr>
          <p:cNvPr id="13" name="Picture 12">
            <a:extLst>
              <a:ext uri="{FF2B5EF4-FFF2-40B4-BE49-F238E27FC236}">
                <a16:creationId xmlns:a16="http://schemas.microsoft.com/office/drawing/2014/main" id="{118CF215-5EFE-EC45-07A9-4D71D0A87194}"/>
              </a:ext>
            </a:extLst>
          </p:cNvPr>
          <p:cNvPicPr>
            <a:picLocks noChangeAspect="1"/>
          </p:cNvPicPr>
          <p:nvPr/>
        </p:nvPicPr>
        <p:blipFill>
          <a:blip r:embed="rId4"/>
          <a:stretch>
            <a:fillRect/>
          </a:stretch>
        </p:blipFill>
        <p:spPr>
          <a:xfrm>
            <a:off x="4013722" y="2565120"/>
            <a:ext cx="3545006" cy="4239346"/>
          </a:xfrm>
          <a:prstGeom prst="rect">
            <a:avLst/>
          </a:prstGeom>
        </p:spPr>
      </p:pic>
    </p:spTree>
    <p:extLst>
      <p:ext uri="{BB962C8B-B14F-4D97-AF65-F5344CB8AC3E}">
        <p14:creationId xmlns:p14="http://schemas.microsoft.com/office/powerpoint/2010/main" val="39868759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D8E247-9159-4685-8E8F-43C72CB2356B}"/>
              </a:ext>
            </a:extLst>
          </p:cNvPr>
          <p:cNvSpPr>
            <a:spLocks noGrp="1"/>
          </p:cNvSpPr>
          <p:nvPr>
            <p:ph type="title"/>
          </p:nvPr>
        </p:nvSpPr>
        <p:spPr>
          <a:xfrm>
            <a:off x="1910905" y="231267"/>
            <a:ext cx="8370189" cy="435483"/>
          </a:xfrm>
        </p:spPr>
        <p:txBody>
          <a:bodyPr>
            <a:normAutofit fontScale="90000"/>
          </a:bodyPr>
          <a:lstStyle/>
          <a:p>
            <a:r>
              <a:rPr lang="es-AR" dirty="0"/>
              <a:t>Midiendo la rotación de los asteroides</a:t>
            </a:r>
          </a:p>
        </p:txBody>
      </p:sp>
      <p:sp>
        <p:nvSpPr>
          <p:cNvPr id="4" name="TextBox 3">
            <a:extLst>
              <a:ext uri="{FF2B5EF4-FFF2-40B4-BE49-F238E27FC236}">
                <a16:creationId xmlns:a16="http://schemas.microsoft.com/office/drawing/2014/main" id="{17EB2F8C-FC6F-4E01-AF31-C57C9FDE2D81}"/>
              </a:ext>
            </a:extLst>
          </p:cNvPr>
          <p:cNvSpPr txBox="1"/>
          <p:nvPr/>
        </p:nvSpPr>
        <p:spPr>
          <a:xfrm>
            <a:off x="171450" y="1025200"/>
            <a:ext cx="5676900" cy="5601533"/>
          </a:xfrm>
          <a:prstGeom prst="rect">
            <a:avLst/>
          </a:prstGeom>
          <a:noFill/>
        </p:spPr>
        <p:txBody>
          <a:bodyPr wrap="square" rtlCol="0">
            <a:spAutoFit/>
          </a:bodyPr>
          <a:lstStyle/>
          <a:p>
            <a:r>
              <a:rPr lang="es-AR" b="1" dirty="0">
                <a:solidFill>
                  <a:srgbClr val="0000FF"/>
                </a:solidFill>
              </a:rPr>
              <a:t>Observatorios GORA que aportaron datos publicados y a publicar:</a:t>
            </a:r>
          </a:p>
          <a:p>
            <a:endParaRPr lang="es-AR" b="1" dirty="0">
              <a:solidFill>
                <a:srgbClr val="0000FF"/>
              </a:solidFill>
            </a:endParaRPr>
          </a:p>
          <a:p>
            <a:r>
              <a:rPr lang="es-AR" sz="1600" dirty="0"/>
              <a:t> 01 Estación Astrofísica Bosque Alegre (Argentina)</a:t>
            </a:r>
          </a:p>
          <a:p>
            <a:r>
              <a:rPr lang="es-AR" sz="1600" dirty="0"/>
              <a:t> 02 Observatorio Astronómico Córdoba (Argentina)</a:t>
            </a:r>
          </a:p>
          <a:p>
            <a:r>
              <a:rPr lang="es-AR" sz="1600" dirty="0"/>
              <a:t> 03 Observatorio Astronómico Giordano Bruno (España)</a:t>
            </a:r>
          </a:p>
          <a:p>
            <a:r>
              <a:rPr lang="es-AR" sz="1600" dirty="0"/>
              <a:t> 04 Observatorio Astronómico El Gato Gris (Argentina)</a:t>
            </a:r>
          </a:p>
          <a:p>
            <a:r>
              <a:rPr lang="es-AR" sz="1600" dirty="0"/>
              <a:t> 05 Observatorio Cruz del Sur (Argentina)</a:t>
            </a:r>
          </a:p>
          <a:p>
            <a:r>
              <a:rPr lang="es-AR" sz="1600" dirty="0"/>
              <a:t> 06 Observatorio de </a:t>
            </a:r>
            <a:r>
              <a:rPr lang="es-AR" sz="1600" dirty="0" err="1"/>
              <a:t>Sencelles</a:t>
            </a:r>
            <a:r>
              <a:rPr lang="es-AR" sz="1600" dirty="0"/>
              <a:t> (España)</a:t>
            </a:r>
          </a:p>
          <a:p>
            <a:r>
              <a:rPr lang="es-AR" sz="1600" dirty="0"/>
              <a:t> 07 </a:t>
            </a:r>
            <a:r>
              <a:rPr lang="es-AR" sz="1600" dirty="0" err="1"/>
              <a:t>Osservatorio</a:t>
            </a:r>
            <a:r>
              <a:rPr lang="es-AR" sz="1600" dirty="0"/>
              <a:t> Astronómico "La </a:t>
            </a:r>
            <a:r>
              <a:rPr lang="es-AR" sz="1600" dirty="0" err="1"/>
              <a:t>Macchina</a:t>
            </a:r>
            <a:r>
              <a:rPr lang="es-AR" sz="1600" dirty="0"/>
              <a:t> del Tempo 1" (Italia)</a:t>
            </a:r>
          </a:p>
          <a:p>
            <a:r>
              <a:rPr lang="es-AR" sz="1600" dirty="0"/>
              <a:t> 08 Observatorio Astronómico de Moquegua 1 (MPC W73) (Perú)</a:t>
            </a:r>
          </a:p>
          <a:p>
            <a:r>
              <a:rPr lang="es-AR" sz="1600" dirty="0"/>
              <a:t> 09 Observatorio Los Cabezones (Argentina)</a:t>
            </a:r>
          </a:p>
          <a:p>
            <a:r>
              <a:rPr lang="es-AR" sz="1600" dirty="0"/>
              <a:t> 10 Observatorio Orbis </a:t>
            </a:r>
            <a:r>
              <a:rPr lang="es-AR" sz="1600" dirty="0" err="1"/>
              <a:t>Tertius</a:t>
            </a:r>
            <a:r>
              <a:rPr lang="es-AR" sz="1600" dirty="0"/>
              <a:t> (Argentina)</a:t>
            </a:r>
          </a:p>
          <a:p>
            <a:r>
              <a:rPr lang="es-AR" sz="1600" dirty="0"/>
              <a:t> 11 Observatorio Galileo Galilei (Argentina)</a:t>
            </a:r>
          </a:p>
          <a:p>
            <a:r>
              <a:rPr lang="es-AR" sz="1600" dirty="0"/>
              <a:t> 12 Observatorio Antares (Argentina)</a:t>
            </a:r>
          </a:p>
          <a:p>
            <a:r>
              <a:rPr lang="es-AR" sz="1600" dirty="0"/>
              <a:t> 13 Observatorio Río </a:t>
            </a:r>
            <a:r>
              <a:rPr lang="es-AR" sz="1600" dirty="0" err="1"/>
              <a:t>Cofio</a:t>
            </a:r>
            <a:r>
              <a:rPr lang="es-AR" sz="1600" dirty="0"/>
              <a:t> (España)</a:t>
            </a:r>
          </a:p>
          <a:p>
            <a:r>
              <a:rPr lang="es-AR" sz="1600" dirty="0"/>
              <a:t> 14 Observatorio </a:t>
            </a:r>
            <a:r>
              <a:rPr lang="es-AR" sz="1600" dirty="0" err="1"/>
              <a:t>AstroPilar</a:t>
            </a:r>
            <a:r>
              <a:rPr lang="es-AR" sz="1600" dirty="0"/>
              <a:t> (Argentina)</a:t>
            </a:r>
          </a:p>
          <a:p>
            <a:r>
              <a:rPr lang="es-AR" sz="1600" dirty="0"/>
              <a:t> 15 </a:t>
            </a:r>
            <a:r>
              <a:rPr lang="es-AR" sz="1600" dirty="0" err="1"/>
              <a:t>Osservatorio</a:t>
            </a:r>
            <a:r>
              <a:rPr lang="es-AR" sz="1600" dirty="0"/>
              <a:t> Astronómico "La </a:t>
            </a:r>
            <a:r>
              <a:rPr lang="es-AR" sz="1600" dirty="0" err="1"/>
              <a:t>Macchina</a:t>
            </a:r>
            <a:r>
              <a:rPr lang="es-AR" sz="1600" dirty="0"/>
              <a:t> del Tempo 2" (Italia)</a:t>
            </a:r>
          </a:p>
          <a:p>
            <a:r>
              <a:rPr lang="es-AR" sz="1600" dirty="0"/>
              <a:t> 16 </a:t>
            </a:r>
            <a:r>
              <a:rPr lang="es-AR" sz="1600" dirty="0" err="1"/>
              <a:t>Specola</a:t>
            </a:r>
            <a:r>
              <a:rPr lang="es-AR" sz="1600" dirty="0"/>
              <a:t> "Giuseppe </a:t>
            </a:r>
            <a:r>
              <a:rPr lang="es-AR" sz="1600" dirty="0" err="1"/>
              <a:t>Pustorino</a:t>
            </a:r>
            <a:r>
              <a:rPr lang="es-AR" sz="1600" dirty="0"/>
              <a:t> 1" (Italia)</a:t>
            </a:r>
          </a:p>
          <a:p>
            <a:r>
              <a:rPr lang="es-AR" sz="1600" dirty="0"/>
              <a:t> 17 </a:t>
            </a:r>
            <a:r>
              <a:rPr lang="es-AR" sz="1600" dirty="0" err="1"/>
              <a:t>Specola</a:t>
            </a:r>
            <a:r>
              <a:rPr lang="es-AR" sz="1600" dirty="0"/>
              <a:t> "Giuseppe </a:t>
            </a:r>
            <a:r>
              <a:rPr lang="es-AR" sz="1600" dirty="0" err="1"/>
              <a:t>Pustorino</a:t>
            </a:r>
            <a:r>
              <a:rPr lang="es-AR" sz="1600" dirty="0"/>
              <a:t> 3" (Italia)</a:t>
            </a:r>
          </a:p>
          <a:p>
            <a:r>
              <a:rPr lang="es-AR" sz="1600" dirty="0"/>
              <a:t> 18 Observatorio Astronómico Calchaquí (Argentina)</a:t>
            </a:r>
          </a:p>
          <a:p>
            <a:r>
              <a:rPr lang="es-AR" sz="1600" dirty="0"/>
              <a:t> 19 Observatorio de Aldo </a:t>
            </a:r>
            <a:r>
              <a:rPr lang="es-AR" sz="1600" dirty="0" err="1"/>
              <a:t>Mottino</a:t>
            </a:r>
            <a:r>
              <a:rPr lang="es-AR" sz="1600" dirty="0"/>
              <a:t> (Argentina)</a:t>
            </a:r>
          </a:p>
        </p:txBody>
      </p:sp>
      <p:sp>
        <p:nvSpPr>
          <p:cNvPr id="5" name="TextBox 4">
            <a:extLst>
              <a:ext uri="{FF2B5EF4-FFF2-40B4-BE49-F238E27FC236}">
                <a16:creationId xmlns:a16="http://schemas.microsoft.com/office/drawing/2014/main" id="{88F98436-05FB-46F5-992D-AB848509D65D}"/>
              </a:ext>
            </a:extLst>
          </p:cNvPr>
          <p:cNvSpPr txBox="1"/>
          <p:nvPr/>
        </p:nvSpPr>
        <p:spPr>
          <a:xfrm>
            <a:off x="5848350" y="1332976"/>
            <a:ext cx="6172200" cy="5293757"/>
          </a:xfrm>
          <a:prstGeom prst="rect">
            <a:avLst/>
          </a:prstGeom>
          <a:noFill/>
        </p:spPr>
        <p:txBody>
          <a:bodyPr wrap="square" rtlCol="0">
            <a:spAutoFit/>
          </a:bodyPr>
          <a:lstStyle/>
          <a:p>
            <a:r>
              <a:rPr lang="es-AR" sz="1600" dirty="0"/>
              <a:t> 20 Observatorio Astronómico Aficionado Omega (Argentina)</a:t>
            </a:r>
          </a:p>
          <a:p>
            <a:r>
              <a:rPr lang="es-AR" sz="1600" dirty="0"/>
              <a:t> 21 Observatorio Astro </a:t>
            </a:r>
            <a:r>
              <a:rPr lang="es-AR" sz="1600" dirty="0" err="1"/>
              <a:t>Pulver</a:t>
            </a:r>
            <a:r>
              <a:rPr lang="es-AR" sz="1600" dirty="0"/>
              <a:t> (Argentina)</a:t>
            </a:r>
          </a:p>
          <a:p>
            <a:r>
              <a:rPr lang="es-AR" sz="1600" dirty="0"/>
              <a:t> 22 Observatorio de Ariel </a:t>
            </a:r>
            <a:r>
              <a:rPr lang="es-AR" sz="1600" dirty="0" err="1"/>
              <a:t>Stechina</a:t>
            </a:r>
            <a:r>
              <a:rPr lang="es-AR" sz="1600" dirty="0"/>
              <a:t> 1 (Argentina)</a:t>
            </a:r>
          </a:p>
          <a:p>
            <a:r>
              <a:rPr lang="es-AR" sz="1600" dirty="0"/>
              <a:t> 23 Observatorio de Ariel </a:t>
            </a:r>
            <a:r>
              <a:rPr lang="es-AR" sz="1600" dirty="0" err="1"/>
              <a:t>Stechina</a:t>
            </a:r>
            <a:r>
              <a:rPr lang="es-AR" sz="1600" dirty="0"/>
              <a:t> 2 (Argentina)</a:t>
            </a:r>
          </a:p>
          <a:p>
            <a:r>
              <a:rPr lang="es-AR" sz="1600" dirty="0"/>
              <a:t> 24 Observatorio Cielos de Banfield (Argentina)</a:t>
            </a:r>
          </a:p>
          <a:p>
            <a:r>
              <a:rPr lang="es-AR" sz="1600" dirty="0"/>
              <a:t> 25 Observatorio de Damián </a:t>
            </a:r>
            <a:r>
              <a:rPr lang="es-AR" sz="1600" dirty="0" err="1"/>
              <a:t>Scotta</a:t>
            </a:r>
            <a:r>
              <a:rPr lang="es-AR" sz="1600" dirty="0"/>
              <a:t> 1 (Argentina)</a:t>
            </a:r>
          </a:p>
          <a:p>
            <a:r>
              <a:rPr lang="es-AR" sz="1600" dirty="0"/>
              <a:t> 26 Observatorio de Damián </a:t>
            </a:r>
            <a:r>
              <a:rPr lang="es-AR" sz="1600" dirty="0" err="1"/>
              <a:t>Scotta</a:t>
            </a:r>
            <a:r>
              <a:rPr lang="es-AR" sz="1600" dirty="0"/>
              <a:t> 2 (Argentina)</a:t>
            </a:r>
          </a:p>
          <a:p>
            <a:r>
              <a:rPr lang="es-AR" sz="1600" dirty="0"/>
              <a:t> 27 Observatorio Astronómico Vuelta por el Universo (Argentina)</a:t>
            </a:r>
          </a:p>
          <a:p>
            <a:r>
              <a:rPr lang="es-AR" sz="1600" dirty="0"/>
              <a:t> 28 Observatorio Astronómico Municipal Reconquista (Argentina)</a:t>
            </a:r>
          </a:p>
          <a:p>
            <a:r>
              <a:rPr lang="es-AR" sz="1600" dirty="0"/>
              <a:t> 29 Observatorio Astronómico </a:t>
            </a:r>
            <a:r>
              <a:rPr lang="es-AR" sz="1600" dirty="0" err="1"/>
              <a:t>Chopis</a:t>
            </a:r>
            <a:r>
              <a:rPr lang="es-AR" sz="1600" dirty="0"/>
              <a:t> (Argentina)</a:t>
            </a:r>
          </a:p>
          <a:p>
            <a:r>
              <a:rPr lang="es-AR" sz="1600" dirty="0"/>
              <a:t> 30 Observatorio Punto Azul (Argentina)</a:t>
            </a:r>
          </a:p>
          <a:p>
            <a:r>
              <a:rPr lang="es-AR" sz="1600" dirty="0"/>
              <a:t> 31 Observatorio Ricardo </a:t>
            </a:r>
            <a:r>
              <a:rPr lang="es-AR" sz="1600" dirty="0" err="1"/>
              <a:t>Nolte</a:t>
            </a:r>
            <a:r>
              <a:rPr lang="es-AR" sz="1600" dirty="0"/>
              <a:t> (Argentina)</a:t>
            </a:r>
          </a:p>
          <a:p>
            <a:r>
              <a:rPr lang="es-AR" sz="1600" dirty="0"/>
              <a:t> 32 Observatorio de Raúl </a:t>
            </a:r>
            <a:r>
              <a:rPr lang="es-AR" sz="1600" dirty="0" err="1"/>
              <a:t>Melia</a:t>
            </a:r>
            <a:r>
              <a:rPr lang="es-AR" sz="1600" dirty="0"/>
              <a:t> (Argentina)</a:t>
            </a:r>
          </a:p>
          <a:p>
            <a:endParaRPr lang="es-AR" sz="1600" dirty="0"/>
          </a:p>
          <a:p>
            <a:endParaRPr lang="es-AR" sz="1600" dirty="0"/>
          </a:p>
          <a:p>
            <a:r>
              <a:rPr lang="es-AR" b="1" dirty="0">
                <a:solidFill>
                  <a:srgbClr val="0000FF"/>
                </a:solidFill>
              </a:rPr>
              <a:t> Observatorios GORA en etapa de aprendizaje:</a:t>
            </a:r>
          </a:p>
          <a:p>
            <a:endParaRPr lang="es-AR" sz="1600" b="1" dirty="0"/>
          </a:p>
          <a:p>
            <a:r>
              <a:rPr lang="es-AR" sz="1600" dirty="0"/>
              <a:t> 01 Observatorio Candela Celeste (Argentina)</a:t>
            </a:r>
          </a:p>
          <a:p>
            <a:r>
              <a:rPr lang="es-AR" sz="1600" dirty="0"/>
              <a:t> 02 Observatorio Astronómico de Moquegua 2 (Perú)</a:t>
            </a:r>
          </a:p>
          <a:p>
            <a:r>
              <a:rPr lang="es-AR" sz="1600" dirty="0"/>
              <a:t> 03 Observatorio de Sergio </a:t>
            </a:r>
            <a:r>
              <a:rPr lang="es-AR" sz="1600" dirty="0" err="1"/>
              <a:t>Babino</a:t>
            </a:r>
            <a:r>
              <a:rPr lang="es-AR" sz="1600" dirty="0"/>
              <a:t> (Uruguay)</a:t>
            </a:r>
          </a:p>
          <a:p>
            <a:r>
              <a:rPr lang="es-AR" sz="1600" dirty="0"/>
              <a:t> 04 Observatorio Astronómico Municipal de San Cristóbal (Argentina)</a:t>
            </a:r>
          </a:p>
        </p:txBody>
      </p:sp>
    </p:spTree>
    <p:extLst>
      <p:ext uri="{BB962C8B-B14F-4D97-AF65-F5344CB8AC3E}">
        <p14:creationId xmlns:p14="http://schemas.microsoft.com/office/powerpoint/2010/main" val="17352835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D8E247-9159-4685-8E8F-43C72CB2356B}"/>
              </a:ext>
            </a:extLst>
          </p:cNvPr>
          <p:cNvSpPr>
            <a:spLocks noGrp="1"/>
          </p:cNvSpPr>
          <p:nvPr>
            <p:ph type="title"/>
          </p:nvPr>
        </p:nvSpPr>
        <p:spPr>
          <a:xfrm>
            <a:off x="1910905" y="231267"/>
            <a:ext cx="8370189" cy="435483"/>
          </a:xfrm>
        </p:spPr>
        <p:txBody>
          <a:bodyPr>
            <a:normAutofit fontScale="90000"/>
          </a:bodyPr>
          <a:lstStyle/>
          <a:p>
            <a:r>
              <a:rPr lang="es-AR" dirty="0"/>
              <a:t>Midiendo la rotación de los asteroides</a:t>
            </a:r>
          </a:p>
        </p:txBody>
      </p:sp>
      <p:sp>
        <p:nvSpPr>
          <p:cNvPr id="4" name="TextBox 3">
            <a:extLst>
              <a:ext uri="{FF2B5EF4-FFF2-40B4-BE49-F238E27FC236}">
                <a16:creationId xmlns:a16="http://schemas.microsoft.com/office/drawing/2014/main" id="{17EB2F8C-FC6F-4E01-AF31-C57C9FDE2D81}"/>
              </a:ext>
            </a:extLst>
          </p:cNvPr>
          <p:cNvSpPr txBox="1"/>
          <p:nvPr/>
        </p:nvSpPr>
        <p:spPr>
          <a:xfrm>
            <a:off x="723898" y="851323"/>
            <a:ext cx="3581401" cy="5909310"/>
          </a:xfrm>
          <a:prstGeom prst="rect">
            <a:avLst/>
          </a:prstGeom>
          <a:noFill/>
        </p:spPr>
        <p:txBody>
          <a:bodyPr wrap="square" numCol="1" rtlCol="0">
            <a:spAutoFit/>
          </a:bodyPr>
          <a:lstStyle/>
          <a:p>
            <a:r>
              <a:rPr lang="es-AR" b="1" dirty="0">
                <a:solidFill>
                  <a:srgbClr val="0000FF"/>
                </a:solidFill>
              </a:rPr>
              <a:t>Autores de artículos científicos </a:t>
            </a:r>
          </a:p>
          <a:p>
            <a:r>
              <a:rPr lang="es-AR" b="1" dirty="0">
                <a:solidFill>
                  <a:srgbClr val="0000FF"/>
                </a:solidFill>
              </a:rPr>
              <a:t>(publicados y a publicar) GORA</a:t>
            </a:r>
          </a:p>
          <a:p>
            <a:endParaRPr lang="es-AR" dirty="0"/>
          </a:p>
          <a:p>
            <a:r>
              <a:rPr lang="es-AR" dirty="0"/>
              <a:t>01 Alberto García (Z03)</a:t>
            </a:r>
          </a:p>
          <a:p>
            <a:r>
              <a:rPr lang="es-AR" dirty="0"/>
              <a:t>02 Aldo </a:t>
            </a:r>
            <a:r>
              <a:rPr lang="es-AR" dirty="0" err="1"/>
              <a:t>Mottino</a:t>
            </a:r>
            <a:r>
              <a:rPr lang="es-AR" dirty="0"/>
              <a:t> (OAM)</a:t>
            </a:r>
          </a:p>
          <a:p>
            <a:r>
              <a:rPr lang="es-AR" dirty="0"/>
              <a:t>03 Aldo </a:t>
            </a:r>
            <a:r>
              <a:rPr lang="es-AR" dirty="0" err="1"/>
              <a:t>Wilberger</a:t>
            </a:r>
            <a:r>
              <a:rPr lang="es-AR" dirty="0"/>
              <a:t> (X12)</a:t>
            </a:r>
          </a:p>
          <a:p>
            <a:r>
              <a:rPr lang="es-AR" dirty="0"/>
              <a:t>04 Alejandro </a:t>
            </a:r>
            <a:r>
              <a:rPr lang="es-AR" dirty="0" err="1"/>
              <a:t>Moreschi</a:t>
            </a:r>
            <a:r>
              <a:rPr lang="es-AR" dirty="0"/>
              <a:t> (OM1)</a:t>
            </a:r>
          </a:p>
          <a:p>
            <a:r>
              <a:rPr lang="es-AR" dirty="0"/>
              <a:t>05 Andrés Chapman (I39)</a:t>
            </a:r>
          </a:p>
          <a:p>
            <a:r>
              <a:rPr lang="es-AR" dirty="0"/>
              <a:t>06 Ariel </a:t>
            </a:r>
            <a:r>
              <a:rPr lang="es-AR" dirty="0" err="1"/>
              <a:t>Stechina</a:t>
            </a:r>
            <a:r>
              <a:rPr lang="es-AR" dirty="0"/>
              <a:t> (OAS)</a:t>
            </a:r>
          </a:p>
          <a:p>
            <a:r>
              <a:rPr lang="es-AR" dirty="0"/>
              <a:t>07 Bruno </a:t>
            </a:r>
            <a:r>
              <a:rPr lang="es-AR" dirty="0" err="1"/>
              <a:t>Monteleone</a:t>
            </a:r>
            <a:r>
              <a:rPr lang="es-AR" dirty="0"/>
              <a:t> (M24)</a:t>
            </a:r>
          </a:p>
          <a:p>
            <a:r>
              <a:rPr lang="es-AR" dirty="0"/>
              <a:t>08 Carla </a:t>
            </a:r>
            <a:r>
              <a:rPr lang="es-AR" dirty="0" err="1"/>
              <a:t>Girardini</a:t>
            </a:r>
            <a:r>
              <a:rPr lang="es-AR" dirty="0"/>
              <a:t> (I19)</a:t>
            </a:r>
          </a:p>
          <a:p>
            <a:r>
              <a:rPr lang="es-AR" dirty="0"/>
              <a:t>09 Carlos Colazo (I19)</a:t>
            </a:r>
          </a:p>
          <a:p>
            <a:r>
              <a:rPr lang="es-AR" dirty="0"/>
              <a:t>10 Carlos Galarza (OMR)</a:t>
            </a:r>
          </a:p>
          <a:p>
            <a:r>
              <a:rPr lang="es-AR" dirty="0"/>
              <a:t>11 Cecilia Quiñones (821)</a:t>
            </a:r>
          </a:p>
          <a:p>
            <a:r>
              <a:rPr lang="es-AR" dirty="0"/>
              <a:t>12 César </a:t>
            </a:r>
            <a:r>
              <a:rPr lang="es-AR" dirty="0" err="1"/>
              <a:t>Fornari</a:t>
            </a:r>
            <a:r>
              <a:rPr lang="es-AR" dirty="0"/>
              <a:t> (X31)</a:t>
            </a:r>
          </a:p>
          <a:p>
            <a:r>
              <a:rPr lang="es-AR" dirty="0"/>
              <a:t>13 Claudio </a:t>
            </a:r>
            <a:r>
              <a:rPr lang="es-AR" dirty="0" err="1"/>
              <a:t>Pittari</a:t>
            </a:r>
            <a:r>
              <a:rPr lang="es-AR" dirty="0"/>
              <a:t> (822)</a:t>
            </a:r>
          </a:p>
          <a:p>
            <a:r>
              <a:rPr lang="es-AR" dirty="0"/>
              <a:t>14 Damián </a:t>
            </a:r>
            <a:r>
              <a:rPr lang="es-AR" dirty="0" err="1"/>
              <a:t>Scotta</a:t>
            </a:r>
            <a:r>
              <a:rPr lang="es-AR" dirty="0"/>
              <a:t> (ODS)</a:t>
            </a:r>
          </a:p>
          <a:p>
            <a:r>
              <a:rPr lang="es-AR" dirty="0"/>
              <a:t>15 Daniela Arias (OPA)</a:t>
            </a:r>
          </a:p>
          <a:p>
            <a:r>
              <a:rPr lang="es-AR" dirty="0"/>
              <a:t>16 Eduardo </a:t>
            </a:r>
            <a:r>
              <a:rPr lang="es-AR" dirty="0" err="1"/>
              <a:t>Pulver</a:t>
            </a:r>
            <a:r>
              <a:rPr lang="es-AR" dirty="0"/>
              <a:t> (OAP)</a:t>
            </a:r>
          </a:p>
          <a:p>
            <a:r>
              <a:rPr lang="es-AR" dirty="0"/>
              <a:t>17 Elisa Rodríguez (I19)</a:t>
            </a:r>
          </a:p>
          <a:p>
            <a:r>
              <a:rPr lang="es-AR" dirty="0"/>
              <a:t>18 Erick Meza (W73)</a:t>
            </a:r>
          </a:p>
        </p:txBody>
      </p:sp>
      <p:sp>
        <p:nvSpPr>
          <p:cNvPr id="5" name="TextBox 4">
            <a:extLst>
              <a:ext uri="{FF2B5EF4-FFF2-40B4-BE49-F238E27FC236}">
                <a16:creationId xmlns:a16="http://schemas.microsoft.com/office/drawing/2014/main" id="{B75DBD7D-3BA6-4B4B-BDF0-C1E9368A7BDB}"/>
              </a:ext>
            </a:extLst>
          </p:cNvPr>
          <p:cNvSpPr txBox="1"/>
          <p:nvPr/>
        </p:nvSpPr>
        <p:spPr>
          <a:xfrm>
            <a:off x="4514848" y="1128322"/>
            <a:ext cx="3581401" cy="5632311"/>
          </a:xfrm>
          <a:prstGeom prst="rect">
            <a:avLst/>
          </a:prstGeom>
          <a:noFill/>
        </p:spPr>
        <p:txBody>
          <a:bodyPr wrap="square" numCol="1" rtlCol="0">
            <a:spAutoFit/>
          </a:bodyPr>
          <a:lstStyle/>
          <a:p>
            <a:r>
              <a:rPr lang="es-AR" dirty="0"/>
              <a:t>19 Ezequiel </a:t>
            </a:r>
            <a:r>
              <a:rPr lang="es-AR" dirty="0" err="1"/>
              <a:t>Bellocchio</a:t>
            </a:r>
            <a:r>
              <a:rPr lang="es-AR" dirty="0"/>
              <a:t> (APB)</a:t>
            </a:r>
          </a:p>
          <a:p>
            <a:r>
              <a:rPr lang="es-AR" dirty="0"/>
              <a:t>20 Fabricio Romero (OMR)</a:t>
            </a:r>
          </a:p>
          <a:p>
            <a:r>
              <a:rPr lang="es-AR" dirty="0"/>
              <a:t>21 Francisco Santos (G05)</a:t>
            </a:r>
          </a:p>
          <a:p>
            <a:r>
              <a:rPr lang="es-AR" dirty="0"/>
              <a:t>22 Giuseppe </a:t>
            </a:r>
            <a:r>
              <a:rPr lang="es-AR" dirty="0" err="1"/>
              <a:t>Ciancia</a:t>
            </a:r>
            <a:r>
              <a:rPr lang="es-AR" dirty="0"/>
              <a:t> (GC1)</a:t>
            </a:r>
          </a:p>
          <a:p>
            <a:r>
              <a:rPr lang="es-AR" dirty="0"/>
              <a:t>23 Guillermo Amilibia (822)</a:t>
            </a:r>
          </a:p>
          <a:p>
            <a:r>
              <a:rPr lang="es-AR" dirty="0"/>
              <a:t>24 Guillermo Ferrero (822)</a:t>
            </a:r>
          </a:p>
          <a:p>
            <a:r>
              <a:rPr lang="es-AR" dirty="0"/>
              <a:t>25 José García (822)</a:t>
            </a:r>
          </a:p>
          <a:p>
            <a:r>
              <a:rPr lang="es-AR" dirty="0"/>
              <a:t>26 Leopoldo Altuna (OMR)</a:t>
            </a:r>
          </a:p>
          <a:p>
            <a:r>
              <a:rPr lang="es-AR" dirty="0"/>
              <a:t>27 Macarena Caballero (OMR)</a:t>
            </a:r>
          </a:p>
          <a:p>
            <a:r>
              <a:rPr lang="es-AR" dirty="0"/>
              <a:t>28 Marcos Anzola (OMA)</a:t>
            </a:r>
          </a:p>
          <a:p>
            <a:r>
              <a:rPr lang="es-AR" dirty="0"/>
              <a:t>29 Marcos Santucho (X14)</a:t>
            </a:r>
          </a:p>
          <a:p>
            <a:r>
              <a:rPr lang="es-AR" dirty="0"/>
              <a:t>30 Marina </a:t>
            </a:r>
            <a:r>
              <a:rPr lang="es-AR" dirty="0" err="1"/>
              <a:t>Tornatore</a:t>
            </a:r>
            <a:r>
              <a:rPr lang="es-AR" dirty="0"/>
              <a:t> (I19)</a:t>
            </a:r>
          </a:p>
          <a:p>
            <a:r>
              <a:rPr lang="es-AR" dirty="0"/>
              <a:t>31 Mario Morales (K14)</a:t>
            </a:r>
          </a:p>
          <a:p>
            <a:r>
              <a:rPr lang="es-AR" dirty="0"/>
              <a:t>32 Mateo </a:t>
            </a:r>
            <a:r>
              <a:rPr lang="es-AR" dirty="0" err="1"/>
              <a:t>Borello</a:t>
            </a:r>
            <a:r>
              <a:rPr lang="es-AR" dirty="0"/>
              <a:t> (OMR)</a:t>
            </a:r>
          </a:p>
          <a:p>
            <a:r>
              <a:rPr lang="es-AR" dirty="0"/>
              <a:t>33 Matías Martini (OAO)</a:t>
            </a:r>
          </a:p>
          <a:p>
            <a:r>
              <a:rPr lang="es-AR" dirty="0"/>
              <a:t>34 Matías </a:t>
            </a:r>
            <a:r>
              <a:rPr lang="es-AR" dirty="0" err="1"/>
              <a:t>Suligoy</a:t>
            </a:r>
            <a:r>
              <a:rPr lang="es-AR" dirty="0"/>
              <a:t> (OMR)</a:t>
            </a:r>
          </a:p>
          <a:p>
            <a:r>
              <a:rPr lang="es-AR" dirty="0"/>
              <a:t>35 Milagros Colazo (821)</a:t>
            </a:r>
          </a:p>
          <a:p>
            <a:r>
              <a:rPr lang="es-AR" dirty="0"/>
              <a:t>36 Néstor Suárez (X39)</a:t>
            </a:r>
          </a:p>
          <a:p>
            <a:r>
              <a:rPr lang="es-AR" dirty="0"/>
              <a:t>37 Nicolás Arias (OCB)</a:t>
            </a:r>
          </a:p>
          <a:p>
            <a:r>
              <a:rPr lang="es-AR" dirty="0"/>
              <a:t>38 Nicolás Vasconi (OPA)</a:t>
            </a:r>
          </a:p>
        </p:txBody>
      </p:sp>
      <p:sp>
        <p:nvSpPr>
          <p:cNvPr id="6" name="TextBox 5">
            <a:extLst>
              <a:ext uri="{FF2B5EF4-FFF2-40B4-BE49-F238E27FC236}">
                <a16:creationId xmlns:a16="http://schemas.microsoft.com/office/drawing/2014/main" id="{48657E9A-E0E1-42DD-9364-B119D5854851}"/>
              </a:ext>
            </a:extLst>
          </p:cNvPr>
          <p:cNvSpPr txBox="1"/>
          <p:nvPr/>
        </p:nvSpPr>
        <p:spPr>
          <a:xfrm>
            <a:off x="8305798" y="1128322"/>
            <a:ext cx="3581401" cy="5632311"/>
          </a:xfrm>
          <a:prstGeom prst="rect">
            <a:avLst/>
          </a:prstGeom>
          <a:noFill/>
        </p:spPr>
        <p:txBody>
          <a:bodyPr wrap="square" numCol="1" rtlCol="0">
            <a:spAutoFit/>
          </a:bodyPr>
          <a:lstStyle/>
          <a:p>
            <a:r>
              <a:rPr lang="es-AR" dirty="0"/>
              <a:t>39 Patricio </a:t>
            </a:r>
            <a:r>
              <a:rPr lang="es-AR" dirty="0" err="1"/>
              <a:t>Tourne</a:t>
            </a:r>
            <a:r>
              <a:rPr lang="es-AR" dirty="0"/>
              <a:t> </a:t>
            </a:r>
            <a:r>
              <a:rPr lang="es-AR" dirty="0" err="1"/>
              <a:t>Passarino</a:t>
            </a:r>
            <a:r>
              <a:rPr lang="es-AR" dirty="0"/>
              <a:t> (OMR)</a:t>
            </a:r>
          </a:p>
          <a:p>
            <a:r>
              <a:rPr lang="es-AR" dirty="0"/>
              <a:t>40 Raúl </a:t>
            </a:r>
            <a:r>
              <a:rPr lang="es-AR" dirty="0" err="1"/>
              <a:t>Melia</a:t>
            </a:r>
            <a:r>
              <a:rPr lang="es-AR" dirty="0"/>
              <a:t> (RMG)</a:t>
            </a:r>
          </a:p>
          <a:p>
            <a:r>
              <a:rPr lang="es-AR" dirty="0"/>
              <a:t>41 Ricardo Llanos (OAC)</a:t>
            </a:r>
          </a:p>
          <a:p>
            <a:r>
              <a:rPr lang="es-AR" dirty="0"/>
              <a:t>42 Ricardo </a:t>
            </a:r>
            <a:r>
              <a:rPr lang="es-AR" dirty="0" err="1"/>
              <a:t>Nolte</a:t>
            </a:r>
            <a:r>
              <a:rPr lang="es-AR" dirty="0"/>
              <a:t> (ORN)</a:t>
            </a:r>
          </a:p>
          <a:p>
            <a:r>
              <a:rPr lang="es-AR" dirty="0"/>
              <a:t>43 Sergio Morero (822)</a:t>
            </a:r>
          </a:p>
          <a:p>
            <a:r>
              <a:rPr lang="es-AR" dirty="0"/>
              <a:t>44 Tiago </a:t>
            </a:r>
            <a:r>
              <a:rPr lang="es-AR" dirty="0" err="1"/>
              <a:t>Speranza</a:t>
            </a:r>
            <a:r>
              <a:rPr lang="es-AR" dirty="0"/>
              <a:t> (OMR)</a:t>
            </a:r>
          </a:p>
          <a:p>
            <a:endParaRPr lang="es-AR" b="1" dirty="0">
              <a:solidFill>
                <a:srgbClr val="0000FF"/>
              </a:solidFill>
            </a:endParaRPr>
          </a:p>
          <a:p>
            <a:r>
              <a:rPr lang="es-AR" b="1" dirty="0">
                <a:solidFill>
                  <a:srgbClr val="0000FF"/>
                </a:solidFill>
              </a:rPr>
              <a:t>Integrantes en etapa de aprendizaje</a:t>
            </a:r>
          </a:p>
          <a:p>
            <a:endParaRPr lang="es-AR" b="1" dirty="0">
              <a:solidFill>
                <a:srgbClr val="0000FF"/>
              </a:solidFill>
            </a:endParaRPr>
          </a:p>
          <a:p>
            <a:r>
              <a:rPr lang="es-AR" dirty="0"/>
              <a:t>01 Alejandro </a:t>
            </a:r>
            <a:r>
              <a:rPr lang="es-AR" dirty="0" err="1"/>
              <a:t>Hasspacher</a:t>
            </a:r>
            <a:endParaRPr lang="es-AR" dirty="0"/>
          </a:p>
          <a:p>
            <a:r>
              <a:rPr lang="es-AR" dirty="0"/>
              <a:t>02 Denis  Martínez</a:t>
            </a:r>
          </a:p>
          <a:p>
            <a:r>
              <a:rPr lang="es-AR" dirty="0"/>
              <a:t>03 Eduardo Medina (OAC)</a:t>
            </a:r>
          </a:p>
          <a:p>
            <a:r>
              <a:rPr lang="es-AR" dirty="0"/>
              <a:t>04 Federico </a:t>
            </a:r>
            <a:r>
              <a:rPr lang="es-AR" dirty="0" err="1"/>
              <a:t>Billia</a:t>
            </a:r>
            <a:r>
              <a:rPr lang="es-AR" dirty="0"/>
              <a:t> </a:t>
            </a:r>
          </a:p>
          <a:p>
            <a:r>
              <a:rPr lang="es-AR" dirty="0"/>
              <a:t>05 Horacio Medina (OAC)</a:t>
            </a:r>
          </a:p>
          <a:p>
            <a:r>
              <a:rPr lang="es-AR" dirty="0"/>
              <a:t>06 Leonela Barreto (OSC)</a:t>
            </a:r>
          </a:p>
          <a:p>
            <a:r>
              <a:rPr lang="es-AR" dirty="0"/>
              <a:t>07 Marcos Zapata</a:t>
            </a:r>
          </a:p>
          <a:p>
            <a:r>
              <a:rPr lang="es-AR" dirty="0"/>
              <a:t>08 Mercedes Peralta</a:t>
            </a:r>
          </a:p>
          <a:p>
            <a:r>
              <a:rPr lang="es-AR" dirty="0"/>
              <a:t>09 Sergio </a:t>
            </a:r>
            <a:r>
              <a:rPr lang="es-AR" dirty="0" err="1"/>
              <a:t>Babino</a:t>
            </a:r>
            <a:r>
              <a:rPr lang="es-AR" dirty="0"/>
              <a:t> (OSB)</a:t>
            </a:r>
          </a:p>
          <a:p>
            <a:r>
              <a:rPr lang="es-AR" dirty="0"/>
              <a:t>10 Sergio Galarza (OCC)</a:t>
            </a:r>
          </a:p>
        </p:txBody>
      </p:sp>
    </p:spTree>
    <p:extLst>
      <p:ext uri="{BB962C8B-B14F-4D97-AF65-F5344CB8AC3E}">
        <p14:creationId xmlns:p14="http://schemas.microsoft.com/office/powerpoint/2010/main" val="41165189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D8E247-9159-4685-8E8F-43C72CB2356B}"/>
              </a:ext>
            </a:extLst>
          </p:cNvPr>
          <p:cNvSpPr>
            <a:spLocks noGrp="1"/>
          </p:cNvSpPr>
          <p:nvPr>
            <p:ph type="title"/>
          </p:nvPr>
        </p:nvSpPr>
        <p:spPr>
          <a:xfrm>
            <a:off x="1910905" y="231267"/>
            <a:ext cx="8370189" cy="435483"/>
          </a:xfrm>
        </p:spPr>
        <p:txBody>
          <a:bodyPr>
            <a:normAutofit fontScale="90000"/>
          </a:bodyPr>
          <a:lstStyle/>
          <a:p>
            <a:r>
              <a:rPr lang="es-AR" dirty="0"/>
              <a:t>Midiendo la rotación de los asteroides</a:t>
            </a:r>
          </a:p>
        </p:txBody>
      </p:sp>
      <p:sp>
        <p:nvSpPr>
          <p:cNvPr id="4" name="TextBox 3">
            <a:extLst>
              <a:ext uri="{FF2B5EF4-FFF2-40B4-BE49-F238E27FC236}">
                <a16:creationId xmlns:a16="http://schemas.microsoft.com/office/drawing/2014/main" id="{17EB2F8C-FC6F-4E01-AF31-C57C9FDE2D81}"/>
              </a:ext>
            </a:extLst>
          </p:cNvPr>
          <p:cNvSpPr txBox="1"/>
          <p:nvPr/>
        </p:nvSpPr>
        <p:spPr>
          <a:xfrm>
            <a:off x="539115" y="1197698"/>
            <a:ext cx="4010024" cy="5078313"/>
          </a:xfrm>
          <a:prstGeom prst="rect">
            <a:avLst/>
          </a:prstGeom>
          <a:noFill/>
        </p:spPr>
        <p:txBody>
          <a:bodyPr wrap="square" rtlCol="0">
            <a:spAutoFit/>
          </a:bodyPr>
          <a:lstStyle/>
          <a:p>
            <a:r>
              <a:rPr lang="es-AR" b="1" dirty="0">
                <a:solidFill>
                  <a:srgbClr val="0000FF"/>
                </a:solidFill>
              </a:rPr>
              <a:t>Selección de los objetivos: </a:t>
            </a:r>
          </a:p>
          <a:p>
            <a:endParaRPr lang="es-AR" b="1" dirty="0">
              <a:solidFill>
                <a:srgbClr val="0000FF"/>
              </a:solidFill>
            </a:endParaRPr>
          </a:p>
          <a:p>
            <a:r>
              <a:rPr lang="es-AR" dirty="0"/>
              <a:t>GORA observa asteroides de los que se necesite conocer o mejorar la información del período de rotación. </a:t>
            </a:r>
          </a:p>
          <a:p>
            <a:r>
              <a:rPr lang="es-AR" dirty="0"/>
              <a:t>Se eligen objetos propuestos en el sitio </a:t>
            </a:r>
            <a:r>
              <a:rPr lang="es-AR" dirty="0" err="1"/>
              <a:t>Collaborate</a:t>
            </a:r>
            <a:r>
              <a:rPr lang="es-AR" dirty="0"/>
              <a:t> </a:t>
            </a:r>
            <a:r>
              <a:rPr lang="es-AR" dirty="0" err="1"/>
              <a:t>Asteroids</a:t>
            </a:r>
            <a:r>
              <a:rPr lang="es-AR" dirty="0"/>
              <a:t> </a:t>
            </a:r>
            <a:r>
              <a:rPr lang="es-AR" dirty="0" err="1"/>
              <a:t>Lightcurve</a:t>
            </a:r>
            <a:r>
              <a:rPr lang="es-AR" dirty="0"/>
              <a:t> Link (CALL), institución internacional encargada de recopilar las observaciones de rotaciones de asteroides. </a:t>
            </a:r>
          </a:p>
          <a:p>
            <a:endParaRPr lang="es-AR" dirty="0"/>
          </a:p>
          <a:p>
            <a:r>
              <a:rPr lang="es-AR" dirty="0"/>
              <a:t>Variables que se tienen en cuenta:</a:t>
            </a:r>
          </a:p>
          <a:p>
            <a:pPr marL="342900" indent="-342900">
              <a:buFont typeface="+mj-lt"/>
              <a:buAutoNum type="arabicPeriod"/>
            </a:pPr>
            <a:r>
              <a:rPr lang="es-AR" dirty="0"/>
              <a:t>Fecha de la oposición al Sol.</a:t>
            </a:r>
          </a:p>
          <a:p>
            <a:pPr marL="342900" indent="-342900">
              <a:buFont typeface="+mj-lt"/>
              <a:buAutoNum type="arabicPeriod"/>
            </a:pPr>
            <a:r>
              <a:rPr lang="es-AR" dirty="0"/>
              <a:t>Incertidumbre en el valor del período y su amplitud.</a:t>
            </a:r>
          </a:p>
          <a:p>
            <a:pPr marL="342900" indent="-342900">
              <a:buFont typeface="+mj-lt"/>
              <a:buAutoNum type="arabicPeriod"/>
            </a:pPr>
            <a:r>
              <a:rPr lang="es-AR" dirty="0"/>
              <a:t>Brillo máximo del objeto.</a:t>
            </a:r>
          </a:p>
          <a:p>
            <a:pPr marL="342900" indent="-342900">
              <a:buFont typeface="+mj-lt"/>
              <a:buAutoNum type="arabicPeriod"/>
            </a:pPr>
            <a:r>
              <a:rPr lang="es-AR" dirty="0"/>
              <a:t>Amplitud esperada del brillo.</a:t>
            </a:r>
          </a:p>
          <a:p>
            <a:pPr marL="342900" indent="-342900">
              <a:buFont typeface="+mj-lt"/>
              <a:buAutoNum type="arabicPeriod"/>
            </a:pPr>
            <a:r>
              <a:rPr lang="es-AR" dirty="0"/>
              <a:t>Riqueza de estrellas en el entorno.</a:t>
            </a:r>
          </a:p>
        </p:txBody>
      </p:sp>
      <p:pic>
        <p:nvPicPr>
          <p:cNvPr id="11" name="Picture 10">
            <a:extLst>
              <a:ext uri="{FF2B5EF4-FFF2-40B4-BE49-F238E27FC236}">
                <a16:creationId xmlns:a16="http://schemas.microsoft.com/office/drawing/2014/main" id="{FC6E0CF5-1C7E-41D6-800F-133DCAB32532}"/>
              </a:ext>
            </a:extLst>
          </p:cNvPr>
          <p:cNvPicPr>
            <a:picLocks noChangeAspect="1"/>
          </p:cNvPicPr>
          <p:nvPr/>
        </p:nvPicPr>
        <p:blipFill>
          <a:blip r:embed="rId2"/>
          <a:stretch>
            <a:fillRect/>
          </a:stretch>
        </p:blipFill>
        <p:spPr>
          <a:xfrm>
            <a:off x="4487009" y="1197698"/>
            <a:ext cx="7165876" cy="5078313"/>
          </a:xfrm>
          <a:prstGeom prst="rect">
            <a:avLst/>
          </a:prstGeom>
        </p:spPr>
      </p:pic>
    </p:spTree>
    <p:extLst>
      <p:ext uri="{BB962C8B-B14F-4D97-AF65-F5344CB8AC3E}">
        <p14:creationId xmlns:p14="http://schemas.microsoft.com/office/powerpoint/2010/main" val="24324995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D8E247-9159-4685-8E8F-43C72CB2356B}"/>
              </a:ext>
            </a:extLst>
          </p:cNvPr>
          <p:cNvSpPr>
            <a:spLocks noGrp="1"/>
          </p:cNvSpPr>
          <p:nvPr>
            <p:ph type="title"/>
          </p:nvPr>
        </p:nvSpPr>
        <p:spPr>
          <a:xfrm>
            <a:off x="1910905" y="231267"/>
            <a:ext cx="8370189" cy="435483"/>
          </a:xfrm>
        </p:spPr>
        <p:txBody>
          <a:bodyPr>
            <a:normAutofit fontScale="90000"/>
          </a:bodyPr>
          <a:lstStyle/>
          <a:p>
            <a:r>
              <a:rPr lang="es-AR" dirty="0"/>
              <a:t>Midiendo la rotación de los asteroides</a:t>
            </a:r>
          </a:p>
        </p:txBody>
      </p:sp>
      <p:sp>
        <p:nvSpPr>
          <p:cNvPr id="4" name="TextBox 3">
            <a:extLst>
              <a:ext uri="{FF2B5EF4-FFF2-40B4-BE49-F238E27FC236}">
                <a16:creationId xmlns:a16="http://schemas.microsoft.com/office/drawing/2014/main" id="{17EB2F8C-FC6F-4E01-AF31-C57C9FDE2D81}"/>
              </a:ext>
            </a:extLst>
          </p:cNvPr>
          <p:cNvSpPr txBox="1"/>
          <p:nvPr/>
        </p:nvSpPr>
        <p:spPr>
          <a:xfrm>
            <a:off x="323851" y="920418"/>
            <a:ext cx="5395753" cy="5632311"/>
          </a:xfrm>
          <a:prstGeom prst="rect">
            <a:avLst/>
          </a:prstGeom>
          <a:noFill/>
        </p:spPr>
        <p:txBody>
          <a:bodyPr wrap="square" rtlCol="0">
            <a:spAutoFit/>
          </a:bodyPr>
          <a:lstStyle/>
          <a:p>
            <a:r>
              <a:rPr lang="es-AR" b="1" dirty="0">
                <a:solidFill>
                  <a:srgbClr val="0000FF"/>
                </a:solidFill>
              </a:rPr>
              <a:t>Planificación de las observaciones: </a:t>
            </a:r>
            <a:endParaRPr lang="es-AR" dirty="0"/>
          </a:p>
          <a:p>
            <a:pPr marL="285750" indent="-285750">
              <a:buFont typeface="Arial" panose="020B0604020202020204" pitchFamily="34" charset="0"/>
              <a:buChar char="•"/>
            </a:pPr>
            <a:r>
              <a:rPr lang="es-AR" dirty="0"/>
              <a:t>Se distribuyen los objetos según los observatorios disponibles cada noche, mediante comunicaciones por un grupo de WhatsApp.</a:t>
            </a:r>
          </a:p>
          <a:p>
            <a:pPr marL="285750" indent="-285750">
              <a:buFont typeface="Arial" panose="020B0604020202020204" pitchFamily="34" charset="0"/>
              <a:buChar char="•"/>
            </a:pPr>
            <a:r>
              <a:rPr lang="es-AR" dirty="0"/>
              <a:t>Recursos: Efemérides del </a:t>
            </a:r>
            <a:r>
              <a:rPr lang="es-AR" dirty="0" err="1"/>
              <a:t>Minor</a:t>
            </a:r>
            <a:r>
              <a:rPr lang="es-AR" dirty="0"/>
              <a:t> </a:t>
            </a:r>
            <a:r>
              <a:rPr lang="es-AR" dirty="0" err="1"/>
              <a:t>Planet</a:t>
            </a:r>
            <a:r>
              <a:rPr lang="es-AR" dirty="0"/>
              <a:t> Center, carta celestes con simulación del movimiento, del asteroide, etc. </a:t>
            </a:r>
          </a:p>
          <a:p>
            <a:pPr marL="285750" indent="-285750">
              <a:buFont typeface="Arial" panose="020B0604020202020204" pitchFamily="34" charset="0"/>
              <a:buChar char="•"/>
            </a:pPr>
            <a:r>
              <a:rPr lang="es-AR" dirty="0"/>
              <a:t>Los límites de magnitudes son sólo de referencia, porque dependen de varios factores, además del diámetro del telescopio:</a:t>
            </a:r>
            <a:br>
              <a:rPr lang="es-AR" dirty="0"/>
            </a:br>
            <a:r>
              <a:rPr lang="es-AR" dirty="0"/>
              <a:t>1. Condiciones meteorológicas: nubes, humedad ambiente, vientos, etc.</a:t>
            </a:r>
            <a:br>
              <a:rPr lang="es-AR" dirty="0"/>
            </a:br>
            <a:r>
              <a:rPr lang="es-AR" dirty="0"/>
              <a:t>2. Condiciones astronómicas: Luna, crepúsculo, altura del objeto, etc.</a:t>
            </a:r>
            <a:br>
              <a:rPr lang="es-AR" dirty="0"/>
            </a:br>
            <a:r>
              <a:rPr lang="es-AR" dirty="0"/>
              <a:t>3. Condiciones del asteroide: amplitud de variación del brillo, ángulo de aspecto, velocidad aparente, etc.</a:t>
            </a:r>
            <a:br>
              <a:rPr lang="es-AR" dirty="0"/>
            </a:br>
            <a:r>
              <a:rPr lang="es-AR" dirty="0"/>
              <a:t>4. Condiciones del sitio: contaminación lumínica, altura sobre el nivel del mar, etc.</a:t>
            </a:r>
            <a:br>
              <a:rPr lang="es-AR" dirty="0"/>
            </a:br>
            <a:r>
              <a:rPr lang="es-AR" dirty="0"/>
              <a:t>5. Condiciones del equipo: características del sensor, estado de las ópticas, etc.</a:t>
            </a:r>
          </a:p>
        </p:txBody>
      </p:sp>
      <p:pic>
        <p:nvPicPr>
          <p:cNvPr id="6" name="Picture 5">
            <a:extLst>
              <a:ext uri="{FF2B5EF4-FFF2-40B4-BE49-F238E27FC236}">
                <a16:creationId xmlns:a16="http://schemas.microsoft.com/office/drawing/2014/main" id="{72CDEF10-07DF-0BBC-0E6D-13D6680FD1DE}"/>
              </a:ext>
            </a:extLst>
          </p:cNvPr>
          <p:cNvPicPr>
            <a:picLocks noChangeAspect="1"/>
          </p:cNvPicPr>
          <p:nvPr/>
        </p:nvPicPr>
        <p:blipFill>
          <a:blip r:embed="rId2"/>
          <a:stretch>
            <a:fillRect/>
          </a:stretch>
        </p:blipFill>
        <p:spPr>
          <a:xfrm>
            <a:off x="5581650" y="762874"/>
            <a:ext cx="6431871" cy="4497194"/>
          </a:xfrm>
          <a:prstGeom prst="rect">
            <a:avLst/>
          </a:prstGeom>
        </p:spPr>
      </p:pic>
      <p:sp>
        <p:nvSpPr>
          <p:cNvPr id="7" name="TextBox 6">
            <a:extLst>
              <a:ext uri="{FF2B5EF4-FFF2-40B4-BE49-F238E27FC236}">
                <a16:creationId xmlns:a16="http://schemas.microsoft.com/office/drawing/2014/main" id="{699F8C79-8016-24D4-2326-1AFDEC773713}"/>
              </a:ext>
            </a:extLst>
          </p:cNvPr>
          <p:cNvSpPr txBox="1"/>
          <p:nvPr/>
        </p:nvSpPr>
        <p:spPr>
          <a:xfrm>
            <a:off x="5581650" y="5260068"/>
            <a:ext cx="6286499" cy="1569660"/>
          </a:xfrm>
          <a:prstGeom prst="rect">
            <a:avLst/>
          </a:prstGeom>
          <a:noFill/>
        </p:spPr>
        <p:txBody>
          <a:bodyPr wrap="square" rtlCol="0">
            <a:spAutoFit/>
          </a:bodyPr>
          <a:lstStyle/>
          <a:p>
            <a:pPr marL="285750" indent="-285750">
              <a:buFont typeface="Arial" panose="020B0604020202020204" pitchFamily="34" charset="0"/>
              <a:buChar char="•"/>
            </a:pPr>
            <a:r>
              <a:rPr lang="es-AR" sz="1600" dirty="0"/>
              <a:t>Casillas verdes “SI”: magnitudes accesibles en condiciones normales de observación para aficionados.</a:t>
            </a:r>
          </a:p>
          <a:p>
            <a:pPr marL="285750" indent="-285750">
              <a:buFont typeface="Arial" panose="020B0604020202020204" pitchFamily="34" charset="0"/>
              <a:buChar char="•"/>
            </a:pPr>
            <a:r>
              <a:rPr lang="es-AR" sz="1600" dirty="0"/>
              <a:t>Casillas amarillas o anaranjadas: indican que es posible explorar brillos más débiles de las casillas “SI”, cuando hay condiciones favorables.</a:t>
            </a:r>
          </a:p>
          <a:p>
            <a:pPr marL="285750" indent="-285750">
              <a:buFont typeface="Arial" panose="020B0604020202020204" pitchFamily="34" charset="0"/>
              <a:buChar char="•"/>
            </a:pPr>
            <a:r>
              <a:rPr lang="es-AR" sz="1600" dirty="0"/>
              <a:t>Casillas rojas “NO”: indican las magnitudes no recomendadas a la hora de elegir objetivos para planificar una observación.</a:t>
            </a:r>
          </a:p>
        </p:txBody>
      </p:sp>
    </p:spTree>
    <p:extLst>
      <p:ext uri="{BB962C8B-B14F-4D97-AF65-F5344CB8AC3E}">
        <p14:creationId xmlns:p14="http://schemas.microsoft.com/office/powerpoint/2010/main" val="21566302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D8E247-9159-4685-8E8F-43C72CB2356B}"/>
              </a:ext>
            </a:extLst>
          </p:cNvPr>
          <p:cNvSpPr>
            <a:spLocks noGrp="1"/>
          </p:cNvSpPr>
          <p:nvPr>
            <p:ph type="title"/>
          </p:nvPr>
        </p:nvSpPr>
        <p:spPr>
          <a:xfrm>
            <a:off x="1910905" y="231267"/>
            <a:ext cx="8370189" cy="435483"/>
          </a:xfrm>
        </p:spPr>
        <p:txBody>
          <a:bodyPr>
            <a:normAutofit fontScale="90000"/>
          </a:bodyPr>
          <a:lstStyle/>
          <a:p>
            <a:r>
              <a:rPr lang="es-AR" dirty="0"/>
              <a:t>Midiendo la rotación de los asteroides</a:t>
            </a:r>
          </a:p>
        </p:txBody>
      </p:sp>
      <p:sp>
        <p:nvSpPr>
          <p:cNvPr id="4" name="TextBox 3">
            <a:extLst>
              <a:ext uri="{FF2B5EF4-FFF2-40B4-BE49-F238E27FC236}">
                <a16:creationId xmlns:a16="http://schemas.microsoft.com/office/drawing/2014/main" id="{17EB2F8C-FC6F-4E01-AF31-C57C9FDE2D81}"/>
              </a:ext>
            </a:extLst>
          </p:cNvPr>
          <p:cNvSpPr txBox="1"/>
          <p:nvPr/>
        </p:nvSpPr>
        <p:spPr>
          <a:xfrm>
            <a:off x="600076" y="894639"/>
            <a:ext cx="4762500" cy="5632311"/>
          </a:xfrm>
          <a:prstGeom prst="rect">
            <a:avLst/>
          </a:prstGeom>
          <a:noFill/>
        </p:spPr>
        <p:txBody>
          <a:bodyPr wrap="square" rtlCol="0">
            <a:spAutoFit/>
          </a:bodyPr>
          <a:lstStyle/>
          <a:p>
            <a:r>
              <a:rPr lang="es-AR" b="1" dirty="0">
                <a:solidFill>
                  <a:srgbClr val="0000FF"/>
                </a:solidFill>
              </a:rPr>
              <a:t>Observación: </a:t>
            </a:r>
            <a:r>
              <a:rPr lang="es-AR" dirty="0"/>
              <a:t>la configuración del equipo y de las capturas de imágenes requieren de experiencia del observador, quien decide sobre:</a:t>
            </a:r>
          </a:p>
          <a:p>
            <a:pPr marL="285750" indent="-285750">
              <a:buFont typeface="Arial" panose="020B0604020202020204" pitchFamily="34" charset="0"/>
              <a:buChar char="•"/>
            </a:pPr>
            <a:r>
              <a:rPr lang="es-AR" dirty="0"/>
              <a:t>El tiempo de exposición y las condiciones de enfoque para obtener una buena señal del objeto en cada imagen. </a:t>
            </a:r>
          </a:p>
          <a:p>
            <a:pPr marL="285750" indent="-285750">
              <a:buFont typeface="Arial" panose="020B0604020202020204" pitchFamily="34" charset="0"/>
              <a:buChar char="•"/>
            </a:pPr>
            <a:r>
              <a:rPr lang="es-AR" dirty="0"/>
              <a:t>El campo estelar, de acuerdo a posibles estrellas de calibración y al recorrido que tendrá el asteroide entre las estrellas. </a:t>
            </a:r>
          </a:p>
          <a:p>
            <a:pPr marL="285750" indent="-285750">
              <a:buFont typeface="Arial" panose="020B0604020202020204" pitchFamily="34" charset="0"/>
              <a:buChar char="•"/>
            </a:pPr>
            <a:r>
              <a:rPr lang="es-AR" dirty="0"/>
              <a:t>Las estrellas de calibración, que se eligen con el programa “</a:t>
            </a:r>
            <a:r>
              <a:rPr lang="es-AR" dirty="0" err="1"/>
              <a:t>SeqPlot</a:t>
            </a:r>
            <a:r>
              <a:rPr lang="es-AR" dirty="0"/>
              <a:t>”, porque ofrece gran cantidad de estrellas catalogadas como no-variables.</a:t>
            </a:r>
          </a:p>
          <a:p>
            <a:r>
              <a:rPr lang="es-AR" dirty="0"/>
              <a:t>El observador realiza el procesamiento de imágenes.</a:t>
            </a:r>
          </a:p>
          <a:p>
            <a:pPr marL="285750" indent="-285750">
              <a:buFont typeface="Arial" panose="020B0604020202020204" pitchFamily="34" charset="0"/>
              <a:buChar char="•"/>
            </a:pPr>
            <a:r>
              <a:rPr lang="es-AR" dirty="0"/>
              <a:t>Las imágenes son almacenadas en formato </a:t>
            </a:r>
            <a:r>
              <a:rPr lang="es-AR" dirty="0" err="1"/>
              <a:t>Fit</a:t>
            </a:r>
            <a:r>
              <a:rPr lang="es-AR" dirty="0"/>
              <a:t>.</a:t>
            </a:r>
          </a:p>
          <a:p>
            <a:pPr marL="285750" indent="-285750">
              <a:buFont typeface="Arial" panose="020B0604020202020204" pitchFamily="34" charset="0"/>
              <a:buChar char="•"/>
            </a:pPr>
            <a:r>
              <a:rPr lang="es-AR" dirty="0"/>
              <a:t>La curva de luz se obtiene con el programa </a:t>
            </a:r>
            <a:r>
              <a:rPr lang="es-AR" dirty="0" err="1"/>
              <a:t>Fotodif</a:t>
            </a:r>
            <a:r>
              <a:rPr lang="es-AR" dirty="0"/>
              <a:t> de Julio Castellano.</a:t>
            </a:r>
          </a:p>
          <a:p>
            <a:pPr marL="285750" indent="-285750">
              <a:buFont typeface="Arial" panose="020B0604020202020204" pitchFamily="34" charset="0"/>
              <a:buChar char="•"/>
            </a:pPr>
            <a:r>
              <a:rPr lang="es-AR" dirty="0"/>
              <a:t>La tabla de datos y la curva obtenida se reportan al sitio web de GORA.</a:t>
            </a:r>
          </a:p>
        </p:txBody>
      </p:sp>
      <p:pic>
        <p:nvPicPr>
          <p:cNvPr id="5" name="Picture 4">
            <a:extLst>
              <a:ext uri="{FF2B5EF4-FFF2-40B4-BE49-F238E27FC236}">
                <a16:creationId xmlns:a16="http://schemas.microsoft.com/office/drawing/2014/main" id="{AF21501D-0FD9-4EC1-934C-490FF034F5F1}"/>
              </a:ext>
            </a:extLst>
          </p:cNvPr>
          <p:cNvPicPr>
            <a:picLocks noChangeAspect="1"/>
          </p:cNvPicPr>
          <p:nvPr/>
        </p:nvPicPr>
        <p:blipFill>
          <a:blip r:embed="rId2"/>
          <a:stretch>
            <a:fillRect/>
          </a:stretch>
        </p:blipFill>
        <p:spPr>
          <a:xfrm>
            <a:off x="5362576" y="894639"/>
            <a:ext cx="6229348" cy="5831876"/>
          </a:xfrm>
          <a:prstGeom prst="rect">
            <a:avLst/>
          </a:prstGeom>
        </p:spPr>
      </p:pic>
    </p:spTree>
    <p:extLst>
      <p:ext uri="{BB962C8B-B14F-4D97-AF65-F5344CB8AC3E}">
        <p14:creationId xmlns:p14="http://schemas.microsoft.com/office/powerpoint/2010/main" val="19527711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D8E247-9159-4685-8E8F-43C72CB2356B}"/>
              </a:ext>
            </a:extLst>
          </p:cNvPr>
          <p:cNvSpPr>
            <a:spLocks noGrp="1"/>
          </p:cNvSpPr>
          <p:nvPr>
            <p:ph type="title"/>
          </p:nvPr>
        </p:nvSpPr>
        <p:spPr>
          <a:xfrm>
            <a:off x="1910905" y="231267"/>
            <a:ext cx="8370189" cy="435483"/>
          </a:xfrm>
        </p:spPr>
        <p:txBody>
          <a:bodyPr>
            <a:normAutofit fontScale="90000"/>
          </a:bodyPr>
          <a:lstStyle/>
          <a:p>
            <a:r>
              <a:rPr lang="es-AR" dirty="0"/>
              <a:t>Midiendo la rotación de los asteroides</a:t>
            </a:r>
          </a:p>
        </p:txBody>
      </p:sp>
      <p:sp>
        <p:nvSpPr>
          <p:cNvPr id="4" name="TextBox 3">
            <a:extLst>
              <a:ext uri="{FF2B5EF4-FFF2-40B4-BE49-F238E27FC236}">
                <a16:creationId xmlns:a16="http://schemas.microsoft.com/office/drawing/2014/main" id="{17EB2F8C-FC6F-4E01-AF31-C57C9FDE2D81}"/>
              </a:ext>
            </a:extLst>
          </p:cNvPr>
          <p:cNvSpPr txBox="1"/>
          <p:nvPr/>
        </p:nvSpPr>
        <p:spPr>
          <a:xfrm>
            <a:off x="552451" y="813059"/>
            <a:ext cx="4038599" cy="5909310"/>
          </a:xfrm>
          <a:prstGeom prst="rect">
            <a:avLst/>
          </a:prstGeom>
          <a:noFill/>
        </p:spPr>
        <p:txBody>
          <a:bodyPr wrap="square" rtlCol="0">
            <a:spAutoFit/>
          </a:bodyPr>
          <a:lstStyle/>
          <a:p>
            <a:r>
              <a:rPr lang="es-AR" b="1" dirty="0">
                <a:solidFill>
                  <a:srgbClr val="0000FF"/>
                </a:solidFill>
              </a:rPr>
              <a:t>Análisis de datos: </a:t>
            </a:r>
            <a:r>
              <a:rPr lang="es-AR" dirty="0"/>
              <a:t>para la construcción del diagrama de fases se utilizan varios recursos:</a:t>
            </a:r>
          </a:p>
          <a:p>
            <a:pPr marL="285750" indent="-285750">
              <a:buFont typeface="Arial" panose="020B0604020202020204" pitchFamily="34" charset="0"/>
              <a:buChar char="•"/>
            </a:pPr>
            <a:r>
              <a:rPr lang="es-AR" dirty="0" err="1"/>
              <a:t>Fotodif</a:t>
            </a:r>
            <a:r>
              <a:rPr lang="es-AR" dirty="0"/>
              <a:t> de Julio Castellano</a:t>
            </a:r>
          </a:p>
          <a:p>
            <a:pPr marL="285750" indent="-285750">
              <a:buFont typeface="Arial" panose="020B0604020202020204" pitchFamily="34" charset="0"/>
              <a:buChar char="•"/>
            </a:pPr>
            <a:r>
              <a:rPr lang="es-AR" dirty="0"/>
              <a:t>CalculadorMDE_v0.2 de Matías Martini</a:t>
            </a:r>
          </a:p>
          <a:p>
            <a:pPr marL="285750" indent="-285750">
              <a:buFont typeface="Arial" panose="020B0604020202020204" pitchFamily="34" charset="0"/>
              <a:buChar char="•"/>
            </a:pPr>
            <a:r>
              <a:rPr lang="es-AR" dirty="0"/>
              <a:t>Periodos de Fernando </a:t>
            </a:r>
            <a:r>
              <a:rPr lang="es-AR" dirty="0" err="1"/>
              <a:t>Mazzone</a:t>
            </a:r>
            <a:endParaRPr lang="es-AR" dirty="0"/>
          </a:p>
          <a:p>
            <a:r>
              <a:rPr lang="es-AR" dirty="0"/>
              <a:t>Con las primeras curvas se proponen diferentes períodos candidatos, hasta que se encuentra el que cumpla las mejores condiciones de ajuste del conjunto de curvas.</a:t>
            </a:r>
          </a:p>
          <a:p>
            <a:r>
              <a:rPr lang="es-AR" dirty="0"/>
              <a:t>Encontrado el mejor período candidato, se elaboran efemérides para observarlo en esas fechas, para verificar si se cumplen los eventos esperados y para completar el diagrama en las fases sin observación.</a:t>
            </a:r>
          </a:p>
          <a:p>
            <a:r>
              <a:rPr lang="es-AR" dirty="0"/>
              <a:t>Finalizado el diagrama de fases, se preparan los datos para incorporarlo al siguiente </a:t>
            </a:r>
            <a:r>
              <a:rPr lang="es-AR" dirty="0" err="1"/>
              <a:t>paper</a:t>
            </a:r>
            <a:r>
              <a:rPr lang="es-AR" dirty="0"/>
              <a:t> de GORA.</a:t>
            </a:r>
          </a:p>
        </p:txBody>
      </p:sp>
      <p:pic>
        <p:nvPicPr>
          <p:cNvPr id="6" name="Picture 5">
            <a:extLst>
              <a:ext uri="{FF2B5EF4-FFF2-40B4-BE49-F238E27FC236}">
                <a16:creationId xmlns:a16="http://schemas.microsoft.com/office/drawing/2014/main" id="{3614B15F-28DD-7D77-E5BF-33B0A09F0356}"/>
              </a:ext>
            </a:extLst>
          </p:cNvPr>
          <p:cNvPicPr>
            <a:picLocks noChangeAspect="1"/>
          </p:cNvPicPr>
          <p:nvPr/>
        </p:nvPicPr>
        <p:blipFill>
          <a:blip r:embed="rId2"/>
          <a:stretch>
            <a:fillRect/>
          </a:stretch>
        </p:blipFill>
        <p:spPr>
          <a:xfrm>
            <a:off x="4762500" y="813059"/>
            <a:ext cx="7138670" cy="5909310"/>
          </a:xfrm>
          <a:prstGeom prst="rect">
            <a:avLst/>
          </a:prstGeom>
        </p:spPr>
      </p:pic>
    </p:spTree>
    <p:extLst>
      <p:ext uri="{BB962C8B-B14F-4D97-AF65-F5344CB8AC3E}">
        <p14:creationId xmlns:p14="http://schemas.microsoft.com/office/powerpoint/2010/main" val="5457280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D8E247-9159-4685-8E8F-43C72CB2356B}"/>
              </a:ext>
            </a:extLst>
          </p:cNvPr>
          <p:cNvSpPr>
            <a:spLocks noGrp="1"/>
          </p:cNvSpPr>
          <p:nvPr>
            <p:ph type="title"/>
          </p:nvPr>
        </p:nvSpPr>
        <p:spPr>
          <a:xfrm>
            <a:off x="1910905" y="231267"/>
            <a:ext cx="8370189" cy="435483"/>
          </a:xfrm>
        </p:spPr>
        <p:txBody>
          <a:bodyPr>
            <a:normAutofit fontScale="90000"/>
          </a:bodyPr>
          <a:lstStyle/>
          <a:p>
            <a:r>
              <a:rPr lang="es-AR" dirty="0"/>
              <a:t>Midiendo la rotación de los asteroides</a:t>
            </a:r>
          </a:p>
        </p:txBody>
      </p:sp>
      <p:sp>
        <p:nvSpPr>
          <p:cNvPr id="4" name="TextBox 3">
            <a:extLst>
              <a:ext uri="{FF2B5EF4-FFF2-40B4-BE49-F238E27FC236}">
                <a16:creationId xmlns:a16="http://schemas.microsoft.com/office/drawing/2014/main" id="{17EB2F8C-FC6F-4E01-AF31-C57C9FDE2D81}"/>
              </a:ext>
            </a:extLst>
          </p:cNvPr>
          <p:cNvSpPr txBox="1"/>
          <p:nvPr/>
        </p:nvSpPr>
        <p:spPr>
          <a:xfrm>
            <a:off x="504826" y="866357"/>
            <a:ext cx="3619498" cy="2862322"/>
          </a:xfrm>
          <a:prstGeom prst="rect">
            <a:avLst/>
          </a:prstGeom>
          <a:noFill/>
        </p:spPr>
        <p:txBody>
          <a:bodyPr wrap="square" rtlCol="0">
            <a:spAutoFit/>
          </a:bodyPr>
          <a:lstStyle/>
          <a:p>
            <a:r>
              <a:rPr lang="es-AR" b="1" dirty="0">
                <a:solidFill>
                  <a:srgbClr val="0000FF"/>
                </a:solidFill>
              </a:rPr>
              <a:t>Ejemplo de rotadores lentos: </a:t>
            </a:r>
            <a:endParaRPr lang="es-AR" dirty="0"/>
          </a:p>
          <a:p>
            <a:r>
              <a:rPr lang="es-AR" dirty="0"/>
              <a:t>El asteroide (1034) </a:t>
            </a:r>
            <a:r>
              <a:rPr lang="es-AR" dirty="0" err="1"/>
              <a:t>Mozartia</a:t>
            </a:r>
            <a:r>
              <a:rPr lang="es-AR" dirty="0"/>
              <a:t> no cuenta con datos publicados sobre el periodo de rotación. </a:t>
            </a:r>
          </a:p>
          <a:p>
            <a:r>
              <a:rPr lang="es-AR" dirty="0"/>
              <a:t>GORA inicio las observaciones del (1034), el 12 de junio de 2021 aplicando fotometría relativa, gracias a la cual hoy sabemos que se trata de un rotador lento con un período cercano a las 500 horas.</a:t>
            </a:r>
          </a:p>
        </p:txBody>
      </p:sp>
      <p:pic>
        <p:nvPicPr>
          <p:cNvPr id="6" name="Picture 5">
            <a:extLst>
              <a:ext uri="{FF2B5EF4-FFF2-40B4-BE49-F238E27FC236}">
                <a16:creationId xmlns:a16="http://schemas.microsoft.com/office/drawing/2014/main" id="{A4776A5A-BFCA-4D6E-8B92-FE2F59440A7D}"/>
              </a:ext>
            </a:extLst>
          </p:cNvPr>
          <p:cNvPicPr>
            <a:picLocks noChangeAspect="1"/>
          </p:cNvPicPr>
          <p:nvPr/>
        </p:nvPicPr>
        <p:blipFill>
          <a:blip r:embed="rId2"/>
          <a:stretch>
            <a:fillRect/>
          </a:stretch>
        </p:blipFill>
        <p:spPr>
          <a:xfrm>
            <a:off x="4326322" y="866357"/>
            <a:ext cx="7360851" cy="5848768"/>
          </a:xfrm>
          <a:prstGeom prst="rect">
            <a:avLst/>
          </a:prstGeom>
        </p:spPr>
      </p:pic>
      <p:pic>
        <p:nvPicPr>
          <p:cNvPr id="8" name="Picture 7">
            <a:extLst>
              <a:ext uri="{FF2B5EF4-FFF2-40B4-BE49-F238E27FC236}">
                <a16:creationId xmlns:a16="http://schemas.microsoft.com/office/drawing/2014/main" id="{E0B67DAE-A570-485D-A088-BD80E52E2BBA}"/>
              </a:ext>
            </a:extLst>
          </p:cNvPr>
          <p:cNvPicPr>
            <a:picLocks noChangeAspect="1"/>
          </p:cNvPicPr>
          <p:nvPr/>
        </p:nvPicPr>
        <p:blipFill>
          <a:blip r:embed="rId3"/>
          <a:stretch>
            <a:fillRect/>
          </a:stretch>
        </p:blipFill>
        <p:spPr>
          <a:xfrm>
            <a:off x="504826" y="3831389"/>
            <a:ext cx="3744509" cy="2883736"/>
          </a:xfrm>
          <a:prstGeom prst="rect">
            <a:avLst/>
          </a:prstGeom>
        </p:spPr>
      </p:pic>
    </p:spTree>
    <p:extLst>
      <p:ext uri="{BB962C8B-B14F-4D97-AF65-F5344CB8AC3E}">
        <p14:creationId xmlns:p14="http://schemas.microsoft.com/office/powerpoint/2010/main" val="653065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D8E247-9159-4685-8E8F-43C72CB2356B}"/>
              </a:ext>
            </a:extLst>
          </p:cNvPr>
          <p:cNvSpPr>
            <a:spLocks noGrp="1"/>
          </p:cNvSpPr>
          <p:nvPr>
            <p:ph type="title"/>
          </p:nvPr>
        </p:nvSpPr>
        <p:spPr>
          <a:xfrm>
            <a:off x="1910905" y="231267"/>
            <a:ext cx="8370189" cy="435483"/>
          </a:xfrm>
        </p:spPr>
        <p:txBody>
          <a:bodyPr>
            <a:normAutofit fontScale="90000"/>
          </a:bodyPr>
          <a:lstStyle/>
          <a:p>
            <a:r>
              <a:rPr lang="es-AR" dirty="0"/>
              <a:t>Midiendo la rotación de los asteroides</a:t>
            </a:r>
          </a:p>
        </p:txBody>
      </p:sp>
      <p:sp>
        <p:nvSpPr>
          <p:cNvPr id="4" name="TextBox 3">
            <a:extLst>
              <a:ext uri="{FF2B5EF4-FFF2-40B4-BE49-F238E27FC236}">
                <a16:creationId xmlns:a16="http://schemas.microsoft.com/office/drawing/2014/main" id="{17EB2F8C-FC6F-4E01-AF31-C57C9FDE2D81}"/>
              </a:ext>
            </a:extLst>
          </p:cNvPr>
          <p:cNvSpPr txBox="1"/>
          <p:nvPr/>
        </p:nvSpPr>
        <p:spPr>
          <a:xfrm>
            <a:off x="762000" y="956204"/>
            <a:ext cx="6010275" cy="5632311"/>
          </a:xfrm>
          <a:prstGeom prst="rect">
            <a:avLst/>
          </a:prstGeom>
          <a:noFill/>
        </p:spPr>
        <p:txBody>
          <a:bodyPr wrap="square" rtlCol="0">
            <a:spAutoFit/>
          </a:bodyPr>
          <a:lstStyle/>
          <a:p>
            <a:r>
              <a:rPr lang="es-AR" b="1" dirty="0">
                <a:solidFill>
                  <a:srgbClr val="0000FF"/>
                </a:solidFill>
              </a:rPr>
              <a:t>Comunicación de los resultados obtenidos: </a:t>
            </a:r>
            <a:r>
              <a:rPr lang="es-AR" dirty="0"/>
              <a:t>es una de las partes más importantes de nuestro trabajo, ya que los resultados se publican en revistas científicas, a través de un sistema de arbitraje por especialistas, quienes evalúan la calidad de los artículos y su recomendación, o no, para ser publicados. </a:t>
            </a:r>
          </a:p>
          <a:p>
            <a:r>
              <a:rPr lang="es-AR" b="1" dirty="0" err="1">
                <a:solidFill>
                  <a:srgbClr val="0000FF"/>
                </a:solidFill>
              </a:rPr>
              <a:t>Minor</a:t>
            </a:r>
            <a:r>
              <a:rPr lang="es-AR" b="1" dirty="0">
                <a:solidFill>
                  <a:srgbClr val="0000FF"/>
                </a:solidFill>
              </a:rPr>
              <a:t> </a:t>
            </a:r>
            <a:r>
              <a:rPr lang="es-AR" b="1" dirty="0" err="1">
                <a:solidFill>
                  <a:srgbClr val="0000FF"/>
                </a:solidFill>
              </a:rPr>
              <a:t>Planet</a:t>
            </a:r>
            <a:r>
              <a:rPr lang="es-AR" b="1" dirty="0">
                <a:solidFill>
                  <a:srgbClr val="0000FF"/>
                </a:solidFill>
              </a:rPr>
              <a:t> </a:t>
            </a:r>
            <a:r>
              <a:rPr lang="es-AR" b="1" dirty="0" err="1">
                <a:solidFill>
                  <a:srgbClr val="0000FF"/>
                </a:solidFill>
              </a:rPr>
              <a:t>Bulletin</a:t>
            </a:r>
            <a:r>
              <a:rPr lang="es-AR" b="1" dirty="0">
                <a:solidFill>
                  <a:srgbClr val="0000FF"/>
                </a:solidFill>
              </a:rPr>
              <a:t> (MPB): </a:t>
            </a:r>
            <a:r>
              <a:rPr lang="es-AR" dirty="0"/>
              <a:t>es la revista que concentra los resultados fotométricos de rotación de asteroides obtenidos por astrónomos aficionados y profesionales de todo el mundo. El MPB está indexado por el sistema internacional de datos </a:t>
            </a:r>
            <a:r>
              <a:rPr lang="es-AR" dirty="0" err="1"/>
              <a:t>Astrophysics</a:t>
            </a:r>
            <a:r>
              <a:rPr lang="es-AR" dirty="0"/>
              <a:t> Data </a:t>
            </a:r>
            <a:r>
              <a:rPr lang="es-AR" dirty="0" err="1"/>
              <a:t>System</a:t>
            </a:r>
            <a:r>
              <a:rPr lang="es-AR" dirty="0"/>
              <a:t> (ADS). Una vez publicada en el MPB, la información es recogida por diversas bases de datos internacionales que reúnen información sobre cuerpos menores, como: Small-</a:t>
            </a:r>
            <a:r>
              <a:rPr lang="es-AR" dirty="0" err="1"/>
              <a:t>Body</a:t>
            </a:r>
            <a:r>
              <a:rPr lang="es-AR" dirty="0"/>
              <a:t> </a:t>
            </a:r>
            <a:r>
              <a:rPr lang="es-AR" dirty="0" err="1"/>
              <a:t>Database</a:t>
            </a:r>
            <a:r>
              <a:rPr lang="es-AR" dirty="0"/>
              <a:t> del Jet </a:t>
            </a:r>
            <a:r>
              <a:rPr lang="es-AR" dirty="0" err="1"/>
              <a:t>Propulsion</a:t>
            </a:r>
            <a:r>
              <a:rPr lang="es-AR" dirty="0"/>
              <a:t> </a:t>
            </a:r>
            <a:r>
              <a:rPr lang="es-AR" dirty="0" err="1"/>
              <a:t>Laboratory</a:t>
            </a:r>
            <a:r>
              <a:rPr lang="es-AR" dirty="0"/>
              <a:t> (JPL-NASA), </a:t>
            </a:r>
            <a:r>
              <a:rPr lang="es-AR" dirty="0" err="1"/>
              <a:t>The</a:t>
            </a:r>
            <a:r>
              <a:rPr lang="es-AR" dirty="0"/>
              <a:t> Small </a:t>
            </a:r>
            <a:r>
              <a:rPr lang="es-AR" dirty="0" err="1"/>
              <a:t>Bodies</a:t>
            </a:r>
            <a:r>
              <a:rPr lang="es-AR" dirty="0"/>
              <a:t> Data </a:t>
            </a:r>
            <a:r>
              <a:rPr lang="es-AR" dirty="0" err="1"/>
              <a:t>Ferret</a:t>
            </a:r>
            <a:r>
              <a:rPr lang="es-AR" dirty="0"/>
              <a:t>, </a:t>
            </a:r>
            <a:r>
              <a:rPr lang="es-AR" dirty="0" err="1"/>
              <a:t>The</a:t>
            </a:r>
            <a:r>
              <a:rPr lang="es-AR" dirty="0"/>
              <a:t> </a:t>
            </a:r>
            <a:r>
              <a:rPr lang="es-AR" dirty="0" err="1"/>
              <a:t>Asteroid</a:t>
            </a:r>
            <a:r>
              <a:rPr lang="es-AR" dirty="0"/>
              <a:t> </a:t>
            </a:r>
            <a:r>
              <a:rPr lang="es-AR" dirty="0" err="1"/>
              <a:t>Lightcurve</a:t>
            </a:r>
            <a:r>
              <a:rPr lang="es-AR" dirty="0"/>
              <a:t> </a:t>
            </a:r>
            <a:r>
              <a:rPr lang="es-AR" dirty="0" err="1"/>
              <a:t>Database</a:t>
            </a:r>
            <a:r>
              <a:rPr lang="es-AR" dirty="0"/>
              <a:t>, entre otras. </a:t>
            </a:r>
          </a:p>
          <a:p>
            <a:r>
              <a:rPr lang="es-AR" b="1" dirty="0">
                <a:solidFill>
                  <a:srgbClr val="0000FF"/>
                </a:solidFill>
              </a:rPr>
              <a:t>Uso de datos publicados: </a:t>
            </a:r>
            <a:r>
              <a:rPr lang="es-AR" dirty="0"/>
              <a:t>los datos publicados quedan disponibles permanentemente para su uso, desde la utilización comparativa para un mejor conocimiento de la naturaleza de estos objetos, hasta su utilización en misiones de exploración realizadas por sondas espaciales. </a:t>
            </a:r>
          </a:p>
        </p:txBody>
      </p:sp>
      <p:pic>
        <p:nvPicPr>
          <p:cNvPr id="7" name="Picture 6">
            <a:extLst>
              <a:ext uri="{FF2B5EF4-FFF2-40B4-BE49-F238E27FC236}">
                <a16:creationId xmlns:a16="http://schemas.microsoft.com/office/drawing/2014/main" id="{B4E4BC80-6DF5-410C-BE4B-CFCA63E3AFAD}"/>
              </a:ext>
            </a:extLst>
          </p:cNvPr>
          <p:cNvPicPr>
            <a:picLocks noChangeAspect="1"/>
          </p:cNvPicPr>
          <p:nvPr/>
        </p:nvPicPr>
        <p:blipFill>
          <a:blip r:embed="rId2"/>
          <a:stretch>
            <a:fillRect/>
          </a:stretch>
        </p:blipFill>
        <p:spPr>
          <a:xfrm>
            <a:off x="7038975" y="799115"/>
            <a:ext cx="4391025" cy="5946490"/>
          </a:xfrm>
          <a:prstGeom prst="rect">
            <a:avLst/>
          </a:prstGeom>
        </p:spPr>
      </p:pic>
    </p:spTree>
    <p:extLst>
      <p:ext uri="{BB962C8B-B14F-4D97-AF65-F5344CB8AC3E}">
        <p14:creationId xmlns:p14="http://schemas.microsoft.com/office/powerpoint/2010/main" val="631759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D8E247-9159-4685-8E8F-43C72CB2356B}"/>
              </a:ext>
            </a:extLst>
          </p:cNvPr>
          <p:cNvSpPr>
            <a:spLocks noGrp="1"/>
          </p:cNvSpPr>
          <p:nvPr>
            <p:ph type="title"/>
          </p:nvPr>
        </p:nvSpPr>
        <p:spPr>
          <a:xfrm>
            <a:off x="1910905" y="231267"/>
            <a:ext cx="8370189" cy="435483"/>
          </a:xfrm>
        </p:spPr>
        <p:txBody>
          <a:bodyPr>
            <a:normAutofit fontScale="90000"/>
          </a:bodyPr>
          <a:lstStyle/>
          <a:p>
            <a:r>
              <a:rPr lang="es-AR" dirty="0"/>
              <a:t>Midiendo la rotación de los asteroides</a:t>
            </a:r>
          </a:p>
        </p:txBody>
      </p:sp>
      <p:sp>
        <p:nvSpPr>
          <p:cNvPr id="4" name="TextBox 3">
            <a:extLst>
              <a:ext uri="{FF2B5EF4-FFF2-40B4-BE49-F238E27FC236}">
                <a16:creationId xmlns:a16="http://schemas.microsoft.com/office/drawing/2014/main" id="{17EB2F8C-FC6F-4E01-AF31-C57C9FDE2D81}"/>
              </a:ext>
            </a:extLst>
          </p:cNvPr>
          <p:cNvSpPr txBox="1"/>
          <p:nvPr/>
        </p:nvSpPr>
        <p:spPr>
          <a:xfrm>
            <a:off x="1481136" y="1384559"/>
            <a:ext cx="9229725" cy="4862870"/>
          </a:xfrm>
          <a:prstGeom prst="rect">
            <a:avLst/>
          </a:prstGeom>
          <a:noFill/>
        </p:spPr>
        <p:txBody>
          <a:bodyPr wrap="square" rtlCol="0">
            <a:spAutoFit/>
          </a:bodyPr>
          <a:lstStyle/>
          <a:p>
            <a:pPr algn="ctr"/>
            <a:r>
              <a:rPr lang="es-AR" sz="4000" b="1" dirty="0">
                <a:solidFill>
                  <a:srgbClr val="0000FF"/>
                </a:solidFill>
              </a:rPr>
              <a:t>Ejes temáticos de la exposición</a:t>
            </a:r>
          </a:p>
          <a:p>
            <a:endParaRPr lang="es-AR" sz="2800" b="1" dirty="0">
              <a:solidFill>
                <a:srgbClr val="0000FF"/>
              </a:solidFill>
            </a:endParaRPr>
          </a:p>
          <a:p>
            <a:endParaRPr lang="es-AR" sz="2800" b="1" dirty="0">
              <a:solidFill>
                <a:srgbClr val="0000FF"/>
              </a:solidFill>
            </a:endParaRPr>
          </a:p>
          <a:p>
            <a:pPr marL="342900" indent="-342900">
              <a:buFont typeface="+mj-lt"/>
              <a:buAutoNum type="arabicPeriod"/>
            </a:pPr>
            <a:r>
              <a:rPr lang="es-AR" sz="2800" b="1" dirty="0">
                <a:solidFill>
                  <a:srgbClr val="0000FF"/>
                </a:solidFill>
              </a:rPr>
              <a:t>Rotación de los asteroides – Fotometría.</a:t>
            </a:r>
          </a:p>
          <a:p>
            <a:pPr marL="342900" indent="-342900">
              <a:buFont typeface="+mj-lt"/>
              <a:buAutoNum type="arabicPeriod"/>
            </a:pPr>
            <a:endParaRPr lang="es-AR" sz="2800" b="1" dirty="0">
              <a:solidFill>
                <a:srgbClr val="0000FF"/>
              </a:solidFill>
            </a:endParaRPr>
          </a:p>
          <a:p>
            <a:pPr marL="342900" indent="-342900">
              <a:buFont typeface="+mj-lt"/>
              <a:buAutoNum type="arabicPeriod"/>
            </a:pPr>
            <a:endParaRPr lang="es-AR" sz="2800" b="1" dirty="0">
              <a:solidFill>
                <a:srgbClr val="0000FF"/>
              </a:solidFill>
            </a:endParaRPr>
          </a:p>
          <a:p>
            <a:pPr marL="342900" indent="-342900">
              <a:buFont typeface="+mj-lt"/>
              <a:buAutoNum type="arabicPeriod"/>
            </a:pPr>
            <a:r>
              <a:rPr lang="es-AR" sz="2800" b="1" dirty="0">
                <a:solidFill>
                  <a:srgbClr val="0000FF"/>
                </a:solidFill>
              </a:rPr>
              <a:t>Métodos de trabajo de los grupos: AOACM y GORA.</a:t>
            </a:r>
          </a:p>
          <a:p>
            <a:pPr marL="342900" indent="-342900">
              <a:buFont typeface="+mj-lt"/>
              <a:buAutoNum type="arabicPeriod"/>
            </a:pPr>
            <a:endParaRPr lang="es-AR" sz="2800" b="1" dirty="0">
              <a:solidFill>
                <a:srgbClr val="0000FF"/>
              </a:solidFill>
            </a:endParaRPr>
          </a:p>
          <a:p>
            <a:pPr marL="342900" indent="-342900">
              <a:buFont typeface="+mj-lt"/>
              <a:buAutoNum type="arabicPeriod"/>
            </a:pPr>
            <a:endParaRPr lang="es-AR" sz="2800" b="1" dirty="0">
              <a:solidFill>
                <a:srgbClr val="0000FF"/>
              </a:solidFill>
            </a:endParaRPr>
          </a:p>
          <a:p>
            <a:pPr marL="342900" indent="-342900">
              <a:buFont typeface="+mj-lt"/>
              <a:buAutoNum type="arabicPeriod"/>
            </a:pPr>
            <a:r>
              <a:rPr lang="es-AR" sz="2800" b="1" dirty="0">
                <a:solidFill>
                  <a:srgbClr val="0000FF"/>
                </a:solidFill>
              </a:rPr>
              <a:t>Datos obtenidos por AOACM y GORA.</a:t>
            </a:r>
          </a:p>
          <a:p>
            <a:pPr marL="342900" indent="-342900">
              <a:buFont typeface="+mj-lt"/>
              <a:buAutoNum type="arabicPeriod"/>
            </a:pPr>
            <a:endParaRPr lang="es-AR" dirty="0"/>
          </a:p>
        </p:txBody>
      </p:sp>
      <p:sp>
        <p:nvSpPr>
          <p:cNvPr id="3" name="Rectangle 2">
            <a:extLst>
              <a:ext uri="{FF2B5EF4-FFF2-40B4-BE49-F238E27FC236}">
                <a16:creationId xmlns:a16="http://schemas.microsoft.com/office/drawing/2014/main" id="{8FD9C671-EA76-493E-BE26-7491F96B8AFA}"/>
              </a:ext>
            </a:extLst>
          </p:cNvPr>
          <p:cNvSpPr/>
          <p:nvPr/>
        </p:nvSpPr>
        <p:spPr>
          <a:xfrm>
            <a:off x="1412080" y="5238750"/>
            <a:ext cx="7122320" cy="87630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a:p>
        </p:txBody>
      </p:sp>
    </p:spTree>
    <p:extLst>
      <p:ext uri="{BB962C8B-B14F-4D97-AF65-F5344CB8AC3E}">
        <p14:creationId xmlns:p14="http://schemas.microsoft.com/office/powerpoint/2010/main" val="1775084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D8E247-9159-4685-8E8F-43C72CB2356B}"/>
              </a:ext>
            </a:extLst>
          </p:cNvPr>
          <p:cNvSpPr>
            <a:spLocks noGrp="1"/>
          </p:cNvSpPr>
          <p:nvPr>
            <p:ph type="title"/>
          </p:nvPr>
        </p:nvSpPr>
        <p:spPr>
          <a:xfrm>
            <a:off x="1910905" y="231267"/>
            <a:ext cx="8370189" cy="435483"/>
          </a:xfrm>
        </p:spPr>
        <p:txBody>
          <a:bodyPr>
            <a:normAutofit fontScale="90000"/>
          </a:bodyPr>
          <a:lstStyle/>
          <a:p>
            <a:r>
              <a:rPr lang="es-AR" dirty="0"/>
              <a:t>Midiendo la rotación de los asteroides</a:t>
            </a:r>
          </a:p>
        </p:txBody>
      </p:sp>
      <p:sp>
        <p:nvSpPr>
          <p:cNvPr id="4" name="TextBox 3">
            <a:extLst>
              <a:ext uri="{FF2B5EF4-FFF2-40B4-BE49-F238E27FC236}">
                <a16:creationId xmlns:a16="http://schemas.microsoft.com/office/drawing/2014/main" id="{17EB2F8C-FC6F-4E01-AF31-C57C9FDE2D81}"/>
              </a:ext>
            </a:extLst>
          </p:cNvPr>
          <p:cNvSpPr txBox="1"/>
          <p:nvPr/>
        </p:nvSpPr>
        <p:spPr>
          <a:xfrm>
            <a:off x="282253" y="817710"/>
            <a:ext cx="5791198" cy="5909310"/>
          </a:xfrm>
          <a:prstGeom prst="rect">
            <a:avLst/>
          </a:prstGeom>
          <a:noFill/>
        </p:spPr>
        <p:txBody>
          <a:bodyPr wrap="square" rtlCol="0">
            <a:spAutoFit/>
          </a:bodyPr>
          <a:lstStyle/>
          <a:p>
            <a:r>
              <a:rPr lang="es-AR" b="1" dirty="0">
                <a:solidFill>
                  <a:srgbClr val="0000FF"/>
                </a:solidFill>
              </a:rPr>
              <a:t>Trabajos terminados al 15/06/2022:</a:t>
            </a:r>
            <a:endParaRPr lang="es-AR" dirty="0">
              <a:solidFill>
                <a:srgbClr val="0000FF"/>
              </a:solidFill>
            </a:endParaRPr>
          </a:p>
          <a:p>
            <a:r>
              <a:rPr lang="es-AR" b="1" dirty="0">
                <a:solidFill>
                  <a:srgbClr val="0000FF"/>
                </a:solidFill>
              </a:rPr>
              <a:t>AOACM</a:t>
            </a:r>
            <a:r>
              <a:rPr lang="es-AR" dirty="0">
                <a:solidFill>
                  <a:srgbClr val="0000FF"/>
                </a:solidFill>
              </a:rPr>
              <a:t> </a:t>
            </a:r>
            <a:r>
              <a:rPr lang="es-AR" dirty="0"/>
              <a:t>publicó 3 </a:t>
            </a:r>
            <a:r>
              <a:rPr lang="es-AR" dirty="0" err="1"/>
              <a:t>papers</a:t>
            </a:r>
            <a:r>
              <a:rPr lang="es-AR" dirty="0"/>
              <a:t> en el MPB, aportando datos  sobre 8 asteroides medidos entre: 10/2010 y 09/2013.</a:t>
            </a:r>
          </a:p>
          <a:p>
            <a:pPr marL="285750" indent="-285750">
              <a:buFont typeface="Arial" panose="020B0604020202020204" pitchFamily="34" charset="0"/>
              <a:buChar char="•"/>
            </a:pPr>
            <a:r>
              <a:rPr lang="sv-SE" dirty="0"/>
              <a:t>Minor Planet Bulletin 2011-38-2_Página 102 (2 aster)</a:t>
            </a:r>
          </a:p>
          <a:p>
            <a:pPr marL="285750" indent="-285750">
              <a:buFont typeface="Arial" panose="020B0604020202020204" pitchFamily="34" charset="0"/>
              <a:buChar char="•"/>
            </a:pPr>
            <a:r>
              <a:rPr lang="sv-SE" dirty="0"/>
              <a:t>Minor Planet Bulletin 2012-39-1_Página 1 (2 aster)</a:t>
            </a:r>
          </a:p>
          <a:p>
            <a:pPr marL="285750" indent="-285750">
              <a:buFont typeface="Arial" panose="020B0604020202020204" pitchFamily="34" charset="0"/>
              <a:buChar char="•"/>
            </a:pPr>
            <a:r>
              <a:rPr lang="sv-SE" dirty="0"/>
              <a:t>Minor Planet Bulletin 2014-41-1_Página 17 (4 aster)</a:t>
            </a:r>
            <a:endParaRPr lang="es-AR" dirty="0"/>
          </a:p>
          <a:p>
            <a:r>
              <a:rPr lang="es-AR" b="1" dirty="0">
                <a:solidFill>
                  <a:srgbClr val="0000FF"/>
                </a:solidFill>
              </a:rPr>
              <a:t>GORA</a:t>
            </a:r>
            <a:r>
              <a:rPr lang="es-AR" dirty="0">
                <a:solidFill>
                  <a:srgbClr val="0000FF"/>
                </a:solidFill>
              </a:rPr>
              <a:t> </a:t>
            </a:r>
            <a:r>
              <a:rPr lang="es-AR" dirty="0"/>
              <a:t>publicó 8 </a:t>
            </a:r>
            <a:r>
              <a:rPr lang="es-AR" dirty="0" err="1"/>
              <a:t>papers</a:t>
            </a:r>
            <a:r>
              <a:rPr lang="es-AR" dirty="0"/>
              <a:t> en el MPB, aportando datos sobre 65 asteroides medidos entre: 03/2014 y 09/2021.</a:t>
            </a:r>
          </a:p>
          <a:p>
            <a:pPr marL="285750" indent="-285750">
              <a:buFont typeface="Arial" panose="020B0604020202020204" pitchFamily="34" charset="0"/>
              <a:buChar char="•"/>
            </a:pPr>
            <a:r>
              <a:rPr lang="sv-SE" dirty="0"/>
              <a:t>Minor Planet Bulletin 2020-47-3_Página 188 (9 aster)</a:t>
            </a:r>
          </a:p>
          <a:p>
            <a:pPr marL="285750" indent="-285750">
              <a:buFont typeface="Arial" panose="020B0604020202020204" pitchFamily="34" charset="0"/>
              <a:buChar char="•"/>
            </a:pPr>
            <a:r>
              <a:rPr lang="sv-SE" dirty="0"/>
              <a:t>Minor Planet Bulletin 2020-47-4_Página 337 (4 aster)</a:t>
            </a:r>
          </a:p>
          <a:p>
            <a:pPr marL="285750" indent="-285750">
              <a:buFont typeface="Arial" panose="020B0604020202020204" pitchFamily="34" charset="0"/>
              <a:buChar char="•"/>
            </a:pPr>
            <a:r>
              <a:rPr lang="sv-SE" dirty="0"/>
              <a:t>Minor Planet Bulletin 2021-48-1_Página 50 (18 aster)</a:t>
            </a:r>
          </a:p>
          <a:p>
            <a:pPr marL="285750" indent="-285750">
              <a:buFont typeface="Arial" panose="020B0604020202020204" pitchFamily="34" charset="0"/>
              <a:buChar char="•"/>
            </a:pPr>
            <a:r>
              <a:rPr lang="sv-SE" dirty="0"/>
              <a:t>Minor Planet Bulletin 2021-48-2_Página 140 (10 aster)</a:t>
            </a:r>
          </a:p>
          <a:p>
            <a:pPr marL="285750" indent="-285750">
              <a:buFont typeface="Arial" panose="020B0604020202020204" pitchFamily="34" charset="0"/>
              <a:buChar char="•"/>
            </a:pPr>
            <a:r>
              <a:rPr lang="sv-SE" dirty="0"/>
              <a:t>Minor Planet Bulletin 2021-48-4 Pages 363 (5 aster)</a:t>
            </a:r>
          </a:p>
          <a:p>
            <a:pPr marL="285750" indent="-285750">
              <a:buFont typeface="Arial" panose="020B0604020202020204" pitchFamily="34" charset="0"/>
              <a:buChar char="•"/>
            </a:pPr>
            <a:r>
              <a:rPr lang="sv-SE" dirty="0"/>
              <a:t>Minor Planet Bulletin 2021-48-4 Pages 391 (5 aster)</a:t>
            </a:r>
          </a:p>
          <a:p>
            <a:pPr marL="285750" indent="-285750">
              <a:buFont typeface="Arial" panose="020B0604020202020204" pitchFamily="34" charset="0"/>
              <a:buChar char="•"/>
            </a:pPr>
            <a:r>
              <a:rPr lang="sv-SE" dirty="0"/>
              <a:t>Minor Planet Bulletin 2022-49-1 Pages 48 (8 aster)</a:t>
            </a:r>
          </a:p>
          <a:p>
            <a:pPr marL="285750" indent="-285750">
              <a:buFont typeface="Arial" panose="020B0604020202020204" pitchFamily="34" charset="0"/>
              <a:buChar char="•"/>
            </a:pPr>
            <a:r>
              <a:rPr lang="sv-SE" dirty="0"/>
              <a:t>Minor Planet Bulletin 2022-49-2 Pages 125 (6 aster)</a:t>
            </a:r>
            <a:endParaRPr lang="es-AR" dirty="0"/>
          </a:p>
          <a:p>
            <a:r>
              <a:rPr lang="es-AR" b="1" dirty="0">
                <a:solidFill>
                  <a:srgbClr val="0000FF"/>
                </a:solidFill>
              </a:rPr>
              <a:t>GORA</a:t>
            </a:r>
            <a:r>
              <a:rPr lang="es-AR" dirty="0">
                <a:solidFill>
                  <a:srgbClr val="0000FF"/>
                </a:solidFill>
              </a:rPr>
              <a:t> </a:t>
            </a:r>
            <a:r>
              <a:rPr lang="es-AR" dirty="0"/>
              <a:t>tiene 3 </a:t>
            </a:r>
            <a:r>
              <a:rPr lang="es-AR" dirty="0" err="1"/>
              <a:t>papers</a:t>
            </a:r>
            <a:r>
              <a:rPr lang="es-AR" dirty="0"/>
              <a:t> en proceso contando hoy con14 asteroides no publicados y medidos desde: 08/2021. </a:t>
            </a:r>
          </a:p>
          <a:p>
            <a:pPr marL="285750" indent="-285750">
              <a:buFont typeface="Arial" panose="020B0604020202020204" pitchFamily="34" charset="0"/>
              <a:buChar char="•"/>
            </a:pPr>
            <a:r>
              <a:rPr lang="es-AR" dirty="0" err="1"/>
              <a:t>Paper</a:t>
            </a:r>
            <a:r>
              <a:rPr lang="es-AR" dirty="0"/>
              <a:t> en MPB evaluación/edición/publicación (7 aster) </a:t>
            </a:r>
          </a:p>
          <a:p>
            <a:pPr marL="285750" indent="-285750">
              <a:buFont typeface="Arial" panose="020B0604020202020204" pitchFamily="34" charset="0"/>
              <a:buChar char="•"/>
            </a:pPr>
            <a:r>
              <a:rPr lang="es-AR" dirty="0" err="1"/>
              <a:t>Paper</a:t>
            </a:r>
            <a:r>
              <a:rPr lang="es-AR" dirty="0"/>
              <a:t> en GORA redacción (6 aster)</a:t>
            </a:r>
          </a:p>
          <a:p>
            <a:pPr marL="285750" indent="-285750">
              <a:buFont typeface="Arial" panose="020B0604020202020204" pitchFamily="34" charset="0"/>
              <a:buChar char="•"/>
            </a:pPr>
            <a:r>
              <a:rPr lang="es-AR" dirty="0" err="1"/>
              <a:t>Paper</a:t>
            </a:r>
            <a:r>
              <a:rPr lang="es-AR" dirty="0"/>
              <a:t> en GORA recolección de datos y análisis (1 aster)</a:t>
            </a:r>
          </a:p>
        </p:txBody>
      </p:sp>
      <p:pic>
        <p:nvPicPr>
          <p:cNvPr id="11" name="Picture 10">
            <a:extLst>
              <a:ext uri="{FF2B5EF4-FFF2-40B4-BE49-F238E27FC236}">
                <a16:creationId xmlns:a16="http://schemas.microsoft.com/office/drawing/2014/main" id="{90F8F4D2-8A76-4CC4-D448-DD68386CB65E}"/>
              </a:ext>
            </a:extLst>
          </p:cNvPr>
          <p:cNvPicPr>
            <a:picLocks noChangeAspect="1"/>
          </p:cNvPicPr>
          <p:nvPr/>
        </p:nvPicPr>
        <p:blipFill>
          <a:blip r:embed="rId2"/>
          <a:stretch>
            <a:fillRect/>
          </a:stretch>
        </p:blipFill>
        <p:spPr>
          <a:xfrm>
            <a:off x="6073451" y="851140"/>
            <a:ext cx="5811082" cy="5842451"/>
          </a:xfrm>
          <a:prstGeom prst="rect">
            <a:avLst/>
          </a:prstGeom>
        </p:spPr>
      </p:pic>
      <p:pic>
        <p:nvPicPr>
          <p:cNvPr id="13" name="Picture 12">
            <a:extLst>
              <a:ext uri="{FF2B5EF4-FFF2-40B4-BE49-F238E27FC236}">
                <a16:creationId xmlns:a16="http://schemas.microsoft.com/office/drawing/2014/main" id="{677F0805-C05D-88A9-C239-9AE3CCE1B8FE}"/>
              </a:ext>
            </a:extLst>
          </p:cNvPr>
          <p:cNvPicPr>
            <a:picLocks noChangeAspect="1"/>
          </p:cNvPicPr>
          <p:nvPr/>
        </p:nvPicPr>
        <p:blipFill>
          <a:blip r:embed="rId3"/>
          <a:stretch>
            <a:fillRect/>
          </a:stretch>
        </p:blipFill>
        <p:spPr>
          <a:xfrm>
            <a:off x="6844665" y="1598295"/>
            <a:ext cx="883920" cy="2994660"/>
          </a:xfrm>
          <a:prstGeom prst="rect">
            <a:avLst/>
          </a:prstGeom>
          <a:solidFill>
            <a:schemeClr val="bg1"/>
          </a:solidFill>
          <a:ln>
            <a:noFill/>
          </a:ln>
        </p:spPr>
      </p:pic>
    </p:spTree>
    <p:extLst>
      <p:ext uri="{BB962C8B-B14F-4D97-AF65-F5344CB8AC3E}">
        <p14:creationId xmlns:p14="http://schemas.microsoft.com/office/powerpoint/2010/main" val="31639760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D8E247-9159-4685-8E8F-43C72CB2356B}"/>
              </a:ext>
            </a:extLst>
          </p:cNvPr>
          <p:cNvSpPr>
            <a:spLocks noGrp="1"/>
          </p:cNvSpPr>
          <p:nvPr>
            <p:ph type="title"/>
          </p:nvPr>
        </p:nvSpPr>
        <p:spPr>
          <a:xfrm>
            <a:off x="1910905" y="231267"/>
            <a:ext cx="8370189" cy="435483"/>
          </a:xfrm>
        </p:spPr>
        <p:txBody>
          <a:bodyPr>
            <a:normAutofit fontScale="90000"/>
          </a:bodyPr>
          <a:lstStyle/>
          <a:p>
            <a:r>
              <a:rPr lang="es-AR" dirty="0"/>
              <a:t>Midiendo la rotación de los asteroides</a:t>
            </a:r>
          </a:p>
        </p:txBody>
      </p:sp>
      <p:sp>
        <p:nvSpPr>
          <p:cNvPr id="4" name="TextBox 3">
            <a:extLst>
              <a:ext uri="{FF2B5EF4-FFF2-40B4-BE49-F238E27FC236}">
                <a16:creationId xmlns:a16="http://schemas.microsoft.com/office/drawing/2014/main" id="{17EB2F8C-FC6F-4E01-AF31-C57C9FDE2D81}"/>
              </a:ext>
            </a:extLst>
          </p:cNvPr>
          <p:cNvSpPr txBox="1"/>
          <p:nvPr/>
        </p:nvSpPr>
        <p:spPr>
          <a:xfrm>
            <a:off x="338439" y="948254"/>
            <a:ext cx="4479096" cy="2862322"/>
          </a:xfrm>
          <a:prstGeom prst="rect">
            <a:avLst/>
          </a:prstGeom>
          <a:noFill/>
        </p:spPr>
        <p:txBody>
          <a:bodyPr wrap="square" rtlCol="0">
            <a:spAutoFit/>
          </a:bodyPr>
          <a:lstStyle/>
          <a:p>
            <a:r>
              <a:rPr lang="es-AR" b="1" dirty="0">
                <a:solidFill>
                  <a:srgbClr val="0000FF"/>
                </a:solidFill>
              </a:rPr>
              <a:t>Períodos medidos por AOACM+GORA: </a:t>
            </a:r>
            <a:endParaRPr lang="es-AR" dirty="0"/>
          </a:p>
          <a:p>
            <a:r>
              <a:rPr lang="es-AR" dirty="0"/>
              <a:t>El periodo más corto medido por GORA es de 2,93 horas.</a:t>
            </a:r>
          </a:p>
          <a:p>
            <a:r>
              <a:rPr lang="es-AR" dirty="0"/>
              <a:t>El periodo más largo medido por GORA es de 767,15 horas.</a:t>
            </a:r>
          </a:p>
          <a:p>
            <a:r>
              <a:rPr lang="es-AR" dirty="0"/>
              <a:t>El promedio de los periodos medidos por GORA es de 46,25 horas.</a:t>
            </a:r>
          </a:p>
          <a:p>
            <a:r>
              <a:rPr lang="es-AR" dirty="0"/>
              <a:t>Rotadores rápidos (&lt;24 horas):  64 (74%).</a:t>
            </a:r>
          </a:p>
          <a:p>
            <a:r>
              <a:rPr lang="es-AR" dirty="0"/>
              <a:t>Rotadores lentos (&gt;24 horas):  23 (26%).</a:t>
            </a:r>
          </a:p>
          <a:p>
            <a:r>
              <a:rPr lang="es-AR" dirty="0"/>
              <a:t>Rotadores muy lentos (&gt;72 horas): 7 (8 %).</a:t>
            </a:r>
          </a:p>
        </p:txBody>
      </p:sp>
      <p:pic>
        <p:nvPicPr>
          <p:cNvPr id="11" name="Picture 10">
            <a:extLst>
              <a:ext uri="{FF2B5EF4-FFF2-40B4-BE49-F238E27FC236}">
                <a16:creationId xmlns:a16="http://schemas.microsoft.com/office/drawing/2014/main" id="{AFC2043F-5040-E5FD-28A1-CF2E8FB86CB1}"/>
              </a:ext>
            </a:extLst>
          </p:cNvPr>
          <p:cNvPicPr>
            <a:picLocks noChangeAspect="1"/>
          </p:cNvPicPr>
          <p:nvPr/>
        </p:nvPicPr>
        <p:blipFill>
          <a:blip r:embed="rId2"/>
          <a:stretch>
            <a:fillRect/>
          </a:stretch>
        </p:blipFill>
        <p:spPr>
          <a:xfrm>
            <a:off x="4984155" y="870826"/>
            <a:ext cx="6800387" cy="5879501"/>
          </a:xfrm>
          <a:prstGeom prst="rect">
            <a:avLst/>
          </a:prstGeom>
        </p:spPr>
      </p:pic>
      <p:pic>
        <p:nvPicPr>
          <p:cNvPr id="3" name="Picture 2">
            <a:extLst>
              <a:ext uri="{FF2B5EF4-FFF2-40B4-BE49-F238E27FC236}">
                <a16:creationId xmlns:a16="http://schemas.microsoft.com/office/drawing/2014/main" id="{766E4CC2-B9EE-8D64-225E-2735284AFF16}"/>
              </a:ext>
            </a:extLst>
          </p:cNvPr>
          <p:cNvPicPr>
            <a:picLocks noChangeAspect="1"/>
          </p:cNvPicPr>
          <p:nvPr/>
        </p:nvPicPr>
        <p:blipFill>
          <a:blip r:embed="rId3"/>
          <a:stretch>
            <a:fillRect/>
          </a:stretch>
        </p:blipFill>
        <p:spPr>
          <a:xfrm>
            <a:off x="412036" y="4012694"/>
            <a:ext cx="4331902" cy="2737633"/>
          </a:xfrm>
          <a:prstGeom prst="rect">
            <a:avLst/>
          </a:prstGeom>
        </p:spPr>
      </p:pic>
    </p:spTree>
    <p:extLst>
      <p:ext uri="{BB962C8B-B14F-4D97-AF65-F5344CB8AC3E}">
        <p14:creationId xmlns:p14="http://schemas.microsoft.com/office/powerpoint/2010/main" val="30707398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D8E247-9159-4685-8E8F-43C72CB2356B}"/>
              </a:ext>
            </a:extLst>
          </p:cNvPr>
          <p:cNvSpPr>
            <a:spLocks noGrp="1"/>
          </p:cNvSpPr>
          <p:nvPr>
            <p:ph type="title"/>
          </p:nvPr>
        </p:nvSpPr>
        <p:spPr>
          <a:xfrm>
            <a:off x="1910905" y="231267"/>
            <a:ext cx="8370189" cy="435483"/>
          </a:xfrm>
        </p:spPr>
        <p:txBody>
          <a:bodyPr>
            <a:normAutofit fontScale="90000"/>
          </a:bodyPr>
          <a:lstStyle/>
          <a:p>
            <a:r>
              <a:rPr lang="es-AR" dirty="0"/>
              <a:t>Midiendo la rotación de los asteroides</a:t>
            </a:r>
          </a:p>
        </p:txBody>
      </p:sp>
      <p:sp>
        <p:nvSpPr>
          <p:cNvPr id="4" name="TextBox 3">
            <a:extLst>
              <a:ext uri="{FF2B5EF4-FFF2-40B4-BE49-F238E27FC236}">
                <a16:creationId xmlns:a16="http://schemas.microsoft.com/office/drawing/2014/main" id="{17EB2F8C-FC6F-4E01-AF31-C57C9FDE2D81}"/>
              </a:ext>
            </a:extLst>
          </p:cNvPr>
          <p:cNvSpPr txBox="1"/>
          <p:nvPr/>
        </p:nvSpPr>
        <p:spPr>
          <a:xfrm>
            <a:off x="334261" y="1016903"/>
            <a:ext cx="4095751" cy="2862322"/>
          </a:xfrm>
          <a:prstGeom prst="rect">
            <a:avLst/>
          </a:prstGeom>
          <a:noFill/>
        </p:spPr>
        <p:txBody>
          <a:bodyPr wrap="square" rtlCol="0">
            <a:spAutoFit/>
          </a:bodyPr>
          <a:lstStyle/>
          <a:p>
            <a:r>
              <a:rPr lang="es-AR" b="1" dirty="0">
                <a:solidFill>
                  <a:srgbClr val="0000FF"/>
                </a:solidFill>
              </a:rPr>
              <a:t>Amplitudes del cambio de brillo: </a:t>
            </a:r>
          </a:p>
          <a:p>
            <a:r>
              <a:rPr lang="es-AR" dirty="0"/>
              <a:t>La menor amplitud medida por GORA es de 0,04 magnitudes.</a:t>
            </a:r>
          </a:p>
          <a:p>
            <a:r>
              <a:rPr lang="es-AR" dirty="0"/>
              <a:t>La mayor amplitud medida por GORA es de 1,20 magnitudes.</a:t>
            </a:r>
          </a:p>
          <a:p>
            <a:r>
              <a:rPr lang="es-AR" dirty="0"/>
              <a:t>El promedio de amplitudes medidas por GORA es de 0,25 magnitudes.</a:t>
            </a:r>
          </a:p>
          <a:p>
            <a:r>
              <a:rPr lang="es-AR" dirty="0"/>
              <a:t>El 95% de los asteroides observados por AOACM+GORA tuvieron amplitudes inferiores a 0.6 magnitudes.</a:t>
            </a:r>
          </a:p>
        </p:txBody>
      </p:sp>
      <p:pic>
        <p:nvPicPr>
          <p:cNvPr id="3" name="Picture 2">
            <a:extLst>
              <a:ext uri="{FF2B5EF4-FFF2-40B4-BE49-F238E27FC236}">
                <a16:creationId xmlns:a16="http://schemas.microsoft.com/office/drawing/2014/main" id="{B5632565-81F2-0D83-AC22-0BA9C896F55A}"/>
              </a:ext>
            </a:extLst>
          </p:cNvPr>
          <p:cNvPicPr>
            <a:picLocks noChangeAspect="1"/>
          </p:cNvPicPr>
          <p:nvPr/>
        </p:nvPicPr>
        <p:blipFill>
          <a:blip r:embed="rId2"/>
          <a:stretch>
            <a:fillRect/>
          </a:stretch>
        </p:blipFill>
        <p:spPr>
          <a:xfrm>
            <a:off x="4514905" y="813059"/>
            <a:ext cx="7036897" cy="5906840"/>
          </a:xfrm>
          <a:prstGeom prst="rect">
            <a:avLst/>
          </a:prstGeom>
        </p:spPr>
      </p:pic>
      <p:pic>
        <p:nvPicPr>
          <p:cNvPr id="7" name="Picture 6">
            <a:extLst>
              <a:ext uri="{FF2B5EF4-FFF2-40B4-BE49-F238E27FC236}">
                <a16:creationId xmlns:a16="http://schemas.microsoft.com/office/drawing/2014/main" id="{6E9D56AD-0005-8074-8ABC-81989F47E261}"/>
              </a:ext>
            </a:extLst>
          </p:cNvPr>
          <p:cNvPicPr>
            <a:picLocks noChangeAspect="1"/>
          </p:cNvPicPr>
          <p:nvPr/>
        </p:nvPicPr>
        <p:blipFill>
          <a:blip r:embed="rId3"/>
          <a:stretch>
            <a:fillRect/>
          </a:stretch>
        </p:blipFill>
        <p:spPr>
          <a:xfrm>
            <a:off x="436428" y="4229379"/>
            <a:ext cx="3908691" cy="2490520"/>
          </a:xfrm>
          <a:prstGeom prst="rect">
            <a:avLst/>
          </a:prstGeom>
        </p:spPr>
      </p:pic>
    </p:spTree>
    <p:extLst>
      <p:ext uri="{BB962C8B-B14F-4D97-AF65-F5344CB8AC3E}">
        <p14:creationId xmlns:p14="http://schemas.microsoft.com/office/powerpoint/2010/main" val="5596168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D8E247-9159-4685-8E8F-43C72CB2356B}"/>
              </a:ext>
            </a:extLst>
          </p:cNvPr>
          <p:cNvSpPr>
            <a:spLocks noGrp="1"/>
          </p:cNvSpPr>
          <p:nvPr>
            <p:ph type="title"/>
          </p:nvPr>
        </p:nvSpPr>
        <p:spPr>
          <a:xfrm>
            <a:off x="1910905" y="231267"/>
            <a:ext cx="8370189" cy="435483"/>
          </a:xfrm>
        </p:spPr>
        <p:txBody>
          <a:bodyPr>
            <a:normAutofit fontScale="90000"/>
          </a:bodyPr>
          <a:lstStyle/>
          <a:p>
            <a:r>
              <a:rPr lang="es-AR" dirty="0"/>
              <a:t>Midiendo la rotación de los asteroides</a:t>
            </a:r>
          </a:p>
        </p:txBody>
      </p:sp>
      <p:sp>
        <p:nvSpPr>
          <p:cNvPr id="4" name="TextBox 3">
            <a:extLst>
              <a:ext uri="{FF2B5EF4-FFF2-40B4-BE49-F238E27FC236}">
                <a16:creationId xmlns:a16="http://schemas.microsoft.com/office/drawing/2014/main" id="{17EB2F8C-FC6F-4E01-AF31-C57C9FDE2D81}"/>
              </a:ext>
            </a:extLst>
          </p:cNvPr>
          <p:cNvSpPr txBox="1"/>
          <p:nvPr/>
        </p:nvSpPr>
        <p:spPr>
          <a:xfrm>
            <a:off x="524761" y="1232749"/>
            <a:ext cx="3523363" cy="5078313"/>
          </a:xfrm>
          <a:prstGeom prst="rect">
            <a:avLst/>
          </a:prstGeom>
          <a:noFill/>
        </p:spPr>
        <p:txBody>
          <a:bodyPr wrap="square" rtlCol="0">
            <a:spAutoFit/>
          </a:bodyPr>
          <a:lstStyle/>
          <a:p>
            <a:r>
              <a:rPr lang="es-AR" b="1" dirty="0">
                <a:solidFill>
                  <a:srgbClr val="0000FF"/>
                </a:solidFill>
              </a:rPr>
              <a:t>Diámetros de los asteroides: </a:t>
            </a:r>
          </a:p>
          <a:p>
            <a:endParaRPr lang="es-AR" b="1" dirty="0">
              <a:solidFill>
                <a:srgbClr val="0000FF"/>
              </a:solidFill>
            </a:endParaRPr>
          </a:p>
          <a:p>
            <a:r>
              <a:rPr lang="es-AR" dirty="0"/>
              <a:t>Los diámetros del siguiente grafico fueron obtenidos de la base de datos del JPL-NASA. </a:t>
            </a:r>
          </a:p>
          <a:p>
            <a:endParaRPr lang="es-AR" dirty="0"/>
          </a:p>
          <a:p>
            <a:r>
              <a:rPr lang="es-AR" dirty="0"/>
              <a:t>El menor diámetro de los asteroides -cuyos periodos fueron medidos por GORA- es de 1,75 km.</a:t>
            </a:r>
          </a:p>
          <a:p>
            <a:endParaRPr lang="es-AR" dirty="0"/>
          </a:p>
          <a:p>
            <a:r>
              <a:rPr lang="es-AR" dirty="0"/>
              <a:t>El mayor diámetro de los asteroides cuyos periodos fueron medidos por GORA, es de 191 km.</a:t>
            </a:r>
          </a:p>
          <a:p>
            <a:endParaRPr lang="es-AR" dirty="0"/>
          </a:p>
          <a:p>
            <a:r>
              <a:rPr lang="es-AR" dirty="0"/>
              <a:t>El promedio de diámetro de los asteroides cuyos periodos fueron medidos por GORA es de 65 km.</a:t>
            </a:r>
          </a:p>
        </p:txBody>
      </p:sp>
      <p:pic>
        <p:nvPicPr>
          <p:cNvPr id="6" name="Picture 5">
            <a:extLst>
              <a:ext uri="{FF2B5EF4-FFF2-40B4-BE49-F238E27FC236}">
                <a16:creationId xmlns:a16="http://schemas.microsoft.com/office/drawing/2014/main" id="{B6D6568D-D632-2B19-AD99-B73F308BE751}"/>
              </a:ext>
            </a:extLst>
          </p:cNvPr>
          <p:cNvPicPr>
            <a:picLocks noChangeAspect="1"/>
          </p:cNvPicPr>
          <p:nvPr/>
        </p:nvPicPr>
        <p:blipFill>
          <a:blip r:embed="rId2"/>
          <a:stretch>
            <a:fillRect/>
          </a:stretch>
        </p:blipFill>
        <p:spPr>
          <a:xfrm>
            <a:off x="4400551" y="768479"/>
            <a:ext cx="7029450" cy="6006855"/>
          </a:xfrm>
          <a:prstGeom prst="rect">
            <a:avLst/>
          </a:prstGeom>
        </p:spPr>
      </p:pic>
    </p:spTree>
    <p:extLst>
      <p:ext uri="{BB962C8B-B14F-4D97-AF65-F5344CB8AC3E}">
        <p14:creationId xmlns:p14="http://schemas.microsoft.com/office/powerpoint/2010/main" val="28388925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D8E247-9159-4685-8E8F-43C72CB2356B}"/>
              </a:ext>
            </a:extLst>
          </p:cNvPr>
          <p:cNvSpPr>
            <a:spLocks noGrp="1"/>
          </p:cNvSpPr>
          <p:nvPr>
            <p:ph type="title"/>
          </p:nvPr>
        </p:nvSpPr>
        <p:spPr>
          <a:xfrm>
            <a:off x="1910905" y="231267"/>
            <a:ext cx="8370189" cy="435483"/>
          </a:xfrm>
        </p:spPr>
        <p:txBody>
          <a:bodyPr>
            <a:normAutofit fontScale="90000"/>
          </a:bodyPr>
          <a:lstStyle/>
          <a:p>
            <a:r>
              <a:rPr lang="es-AR" dirty="0"/>
              <a:t>Midiendo la rotación de los asteroides</a:t>
            </a:r>
          </a:p>
        </p:txBody>
      </p:sp>
      <p:sp>
        <p:nvSpPr>
          <p:cNvPr id="4" name="TextBox 3">
            <a:extLst>
              <a:ext uri="{FF2B5EF4-FFF2-40B4-BE49-F238E27FC236}">
                <a16:creationId xmlns:a16="http://schemas.microsoft.com/office/drawing/2014/main" id="{17EB2F8C-FC6F-4E01-AF31-C57C9FDE2D81}"/>
              </a:ext>
            </a:extLst>
          </p:cNvPr>
          <p:cNvSpPr txBox="1"/>
          <p:nvPr/>
        </p:nvSpPr>
        <p:spPr>
          <a:xfrm>
            <a:off x="428624" y="813059"/>
            <a:ext cx="10967509" cy="1754326"/>
          </a:xfrm>
          <a:prstGeom prst="rect">
            <a:avLst/>
          </a:prstGeom>
          <a:noFill/>
        </p:spPr>
        <p:txBody>
          <a:bodyPr wrap="square" rtlCol="0">
            <a:spAutoFit/>
          </a:bodyPr>
          <a:lstStyle/>
          <a:p>
            <a:pPr algn="l"/>
            <a:r>
              <a:rPr lang="es-AR" b="1" dirty="0">
                <a:solidFill>
                  <a:srgbClr val="0000FF"/>
                </a:solidFill>
              </a:rPr>
              <a:t>Frecuencia-Diámetro:</a:t>
            </a:r>
            <a:r>
              <a:rPr lang="es-AR" dirty="0"/>
              <a:t> </a:t>
            </a:r>
          </a:p>
          <a:p>
            <a:pPr algn="l"/>
            <a:r>
              <a:rPr lang="es-AR" dirty="0"/>
              <a:t>Del gráfico (Fuente:  </a:t>
            </a:r>
            <a:r>
              <a:rPr lang="es-AR" dirty="0" err="1"/>
              <a:t>Asteroid</a:t>
            </a:r>
            <a:r>
              <a:rPr lang="es-AR" dirty="0"/>
              <a:t> </a:t>
            </a:r>
            <a:r>
              <a:rPr lang="es-AR" dirty="0" err="1"/>
              <a:t>lightcurve</a:t>
            </a:r>
            <a:r>
              <a:rPr lang="es-AR" dirty="0"/>
              <a:t> </a:t>
            </a:r>
            <a:r>
              <a:rPr lang="es-AR" dirty="0" err="1"/>
              <a:t>Photometry</a:t>
            </a:r>
            <a:r>
              <a:rPr lang="es-AR" dirty="0"/>
              <a:t> </a:t>
            </a:r>
            <a:r>
              <a:rPr lang="es-AR" dirty="0" err="1"/>
              <a:t>Database</a:t>
            </a:r>
            <a:r>
              <a:rPr lang="es-AR" dirty="0"/>
              <a:t>) se deduce que:</a:t>
            </a:r>
          </a:p>
          <a:p>
            <a:pPr marL="285750" indent="-285750" algn="l">
              <a:buFont typeface="Arial" panose="020B0604020202020204" pitchFamily="34" charset="0"/>
              <a:buChar char="•"/>
            </a:pPr>
            <a:r>
              <a:rPr lang="es-AR" dirty="0"/>
              <a:t>La mayoría de los asteroides tienen períodos de rotación superiores a 2,2 horas y la mayoría de ellos entre 4 y 10 horas.</a:t>
            </a:r>
          </a:p>
          <a:p>
            <a:pPr marL="285750" indent="-285750" algn="l">
              <a:buFont typeface="Arial" panose="020B0604020202020204" pitchFamily="34" charset="0"/>
              <a:buChar char="•"/>
            </a:pPr>
            <a:r>
              <a:rPr lang="es-AR" dirty="0"/>
              <a:t>Los objetos que giran con períodos menores a 2,2 horas, deben ser “monolíticos”, de lo contrario se romperían por los efectos centrífugos.</a:t>
            </a:r>
          </a:p>
        </p:txBody>
      </p:sp>
      <p:sp>
        <p:nvSpPr>
          <p:cNvPr id="8" name="TextBox 7">
            <a:extLst>
              <a:ext uri="{FF2B5EF4-FFF2-40B4-BE49-F238E27FC236}">
                <a16:creationId xmlns:a16="http://schemas.microsoft.com/office/drawing/2014/main" id="{23496A89-29F8-0F15-40D8-C1422C8F38B6}"/>
              </a:ext>
            </a:extLst>
          </p:cNvPr>
          <p:cNvSpPr txBox="1"/>
          <p:nvPr/>
        </p:nvSpPr>
        <p:spPr>
          <a:xfrm>
            <a:off x="428624" y="2241291"/>
            <a:ext cx="3271189" cy="4247317"/>
          </a:xfrm>
          <a:prstGeom prst="rect">
            <a:avLst/>
          </a:prstGeom>
          <a:noFill/>
        </p:spPr>
        <p:txBody>
          <a:bodyPr wrap="square" rtlCol="0">
            <a:spAutoFit/>
          </a:bodyPr>
          <a:lstStyle/>
          <a:p>
            <a:pPr algn="l"/>
            <a:endParaRPr lang="es-AR" b="1" dirty="0">
              <a:solidFill>
                <a:srgbClr val="0000FF"/>
              </a:solidFill>
            </a:endParaRPr>
          </a:p>
          <a:p>
            <a:pPr marL="285750" indent="-285750">
              <a:buFont typeface="Arial" panose="020B0604020202020204" pitchFamily="34" charset="0"/>
              <a:buChar char="•"/>
            </a:pPr>
            <a:r>
              <a:rPr lang="es-AR" dirty="0"/>
              <a:t>La mayoría que giran con períodos menores a 2,2 horas, son pequeños.</a:t>
            </a:r>
          </a:p>
          <a:p>
            <a:pPr algn="l"/>
            <a:endParaRPr lang="es-AR" dirty="0"/>
          </a:p>
          <a:p>
            <a:pPr algn="l"/>
            <a:r>
              <a:rPr lang="es-AR" dirty="0"/>
              <a:t>El gráfico menor muestra el rango de frecuencias y diámetros de asteroides observados por AOACM+GORA. </a:t>
            </a:r>
          </a:p>
          <a:p>
            <a:pPr algn="l"/>
            <a:endParaRPr lang="es-AR" dirty="0"/>
          </a:p>
          <a:p>
            <a:pPr algn="l"/>
            <a:r>
              <a:rPr lang="es-AR" dirty="0"/>
              <a:t>En ambos se observa la tendencia hacia periodos más largos (menor frecuencia) cuando los asteroides tienen diámetros mayores.</a:t>
            </a:r>
          </a:p>
        </p:txBody>
      </p:sp>
      <p:pic>
        <p:nvPicPr>
          <p:cNvPr id="5" name="Picture 4">
            <a:extLst>
              <a:ext uri="{FF2B5EF4-FFF2-40B4-BE49-F238E27FC236}">
                <a16:creationId xmlns:a16="http://schemas.microsoft.com/office/drawing/2014/main" id="{9E5073F3-8819-6209-C065-108018AD8522}"/>
              </a:ext>
            </a:extLst>
          </p:cNvPr>
          <p:cNvPicPr>
            <a:picLocks noChangeAspect="1"/>
          </p:cNvPicPr>
          <p:nvPr/>
        </p:nvPicPr>
        <p:blipFill>
          <a:blip r:embed="rId2"/>
          <a:stretch>
            <a:fillRect/>
          </a:stretch>
        </p:blipFill>
        <p:spPr>
          <a:xfrm>
            <a:off x="3699813" y="2379416"/>
            <a:ext cx="8063563" cy="4247317"/>
          </a:xfrm>
          <a:prstGeom prst="rect">
            <a:avLst/>
          </a:prstGeom>
        </p:spPr>
      </p:pic>
    </p:spTree>
    <p:extLst>
      <p:ext uri="{BB962C8B-B14F-4D97-AF65-F5344CB8AC3E}">
        <p14:creationId xmlns:p14="http://schemas.microsoft.com/office/powerpoint/2010/main" val="381014244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D8E247-9159-4685-8E8F-43C72CB2356B}"/>
              </a:ext>
            </a:extLst>
          </p:cNvPr>
          <p:cNvSpPr>
            <a:spLocks noGrp="1"/>
          </p:cNvSpPr>
          <p:nvPr>
            <p:ph type="title"/>
          </p:nvPr>
        </p:nvSpPr>
        <p:spPr>
          <a:xfrm>
            <a:off x="1910905" y="231267"/>
            <a:ext cx="8370189" cy="435483"/>
          </a:xfrm>
        </p:spPr>
        <p:txBody>
          <a:bodyPr>
            <a:normAutofit fontScale="90000"/>
          </a:bodyPr>
          <a:lstStyle/>
          <a:p>
            <a:r>
              <a:rPr lang="es-AR" dirty="0"/>
              <a:t>Midiendo la rotación de los asteroides</a:t>
            </a:r>
          </a:p>
        </p:txBody>
      </p:sp>
      <p:sp>
        <p:nvSpPr>
          <p:cNvPr id="4" name="TextBox 3">
            <a:extLst>
              <a:ext uri="{FF2B5EF4-FFF2-40B4-BE49-F238E27FC236}">
                <a16:creationId xmlns:a16="http://schemas.microsoft.com/office/drawing/2014/main" id="{17EB2F8C-FC6F-4E01-AF31-C57C9FDE2D81}"/>
              </a:ext>
            </a:extLst>
          </p:cNvPr>
          <p:cNvSpPr txBox="1"/>
          <p:nvPr/>
        </p:nvSpPr>
        <p:spPr>
          <a:xfrm>
            <a:off x="521913" y="1054810"/>
            <a:ext cx="3202362" cy="5355312"/>
          </a:xfrm>
          <a:prstGeom prst="rect">
            <a:avLst/>
          </a:prstGeom>
          <a:noFill/>
        </p:spPr>
        <p:txBody>
          <a:bodyPr wrap="square" rtlCol="0">
            <a:spAutoFit/>
          </a:bodyPr>
          <a:lstStyle/>
          <a:p>
            <a:r>
              <a:rPr lang="es-AR" b="1" dirty="0">
                <a:solidFill>
                  <a:srgbClr val="0000FF"/>
                </a:solidFill>
              </a:rPr>
              <a:t>Amplitudes y diámetros: </a:t>
            </a:r>
          </a:p>
          <a:p>
            <a:r>
              <a:rPr lang="es-AR" dirty="0"/>
              <a:t>El grafico de la derecha fue construido con datos de amplitudes medidos por AOACM+GORA y los diámetros fueron obtenidos de la base de datos del JPL-NASA. </a:t>
            </a:r>
          </a:p>
          <a:p>
            <a:r>
              <a:rPr lang="es-AR" dirty="0"/>
              <a:t>Deducimos que los asteroides de mayores dimensiones es esperable que las amplitudes sean bajas, inferiores a 0.2 magnitudes si supera los 150 km de diámetro. </a:t>
            </a:r>
          </a:p>
          <a:p>
            <a:r>
              <a:rPr lang="es-AR" dirty="0"/>
              <a:t>Los asteroides de menores dimensiones tienen gran disparidad de amplitudes, seguramente por la gran diversidad de sus formas irregulares.</a:t>
            </a:r>
          </a:p>
        </p:txBody>
      </p:sp>
      <p:pic>
        <p:nvPicPr>
          <p:cNvPr id="8" name="Picture 7">
            <a:extLst>
              <a:ext uri="{FF2B5EF4-FFF2-40B4-BE49-F238E27FC236}">
                <a16:creationId xmlns:a16="http://schemas.microsoft.com/office/drawing/2014/main" id="{C4418EBC-DFEA-4683-DD9A-675DBBECE6D4}"/>
              </a:ext>
            </a:extLst>
          </p:cNvPr>
          <p:cNvPicPr>
            <a:picLocks noChangeAspect="1"/>
          </p:cNvPicPr>
          <p:nvPr/>
        </p:nvPicPr>
        <p:blipFill>
          <a:blip r:embed="rId2"/>
          <a:stretch>
            <a:fillRect/>
          </a:stretch>
        </p:blipFill>
        <p:spPr>
          <a:xfrm>
            <a:off x="3808299" y="838199"/>
            <a:ext cx="7954922" cy="5788534"/>
          </a:xfrm>
          <a:prstGeom prst="rect">
            <a:avLst/>
          </a:prstGeom>
        </p:spPr>
      </p:pic>
    </p:spTree>
    <p:extLst>
      <p:ext uri="{BB962C8B-B14F-4D97-AF65-F5344CB8AC3E}">
        <p14:creationId xmlns:p14="http://schemas.microsoft.com/office/powerpoint/2010/main" val="16618805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D8E247-9159-4685-8E8F-43C72CB2356B}"/>
              </a:ext>
            </a:extLst>
          </p:cNvPr>
          <p:cNvSpPr>
            <a:spLocks noGrp="1"/>
          </p:cNvSpPr>
          <p:nvPr>
            <p:ph type="title"/>
          </p:nvPr>
        </p:nvSpPr>
        <p:spPr>
          <a:xfrm>
            <a:off x="1910905" y="231267"/>
            <a:ext cx="8370189" cy="435483"/>
          </a:xfrm>
        </p:spPr>
        <p:txBody>
          <a:bodyPr>
            <a:normAutofit fontScale="90000"/>
          </a:bodyPr>
          <a:lstStyle/>
          <a:p>
            <a:r>
              <a:rPr lang="es-AR" dirty="0"/>
              <a:t>Midiendo la rotación de los asteroides</a:t>
            </a:r>
          </a:p>
        </p:txBody>
      </p:sp>
      <p:sp>
        <p:nvSpPr>
          <p:cNvPr id="4" name="TextBox 3">
            <a:extLst>
              <a:ext uri="{FF2B5EF4-FFF2-40B4-BE49-F238E27FC236}">
                <a16:creationId xmlns:a16="http://schemas.microsoft.com/office/drawing/2014/main" id="{17EB2F8C-FC6F-4E01-AF31-C57C9FDE2D81}"/>
              </a:ext>
            </a:extLst>
          </p:cNvPr>
          <p:cNvSpPr txBox="1"/>
          <p:nvPr/>
        </p:nvSpPr>
        <p:spPr>
          <a:xfrm>
            <a:off x="569538" y="1545931"/>
            <a:ext cx="2973762" cy="4524315"/>
          </a:xfrm>
          <a:prstGeom prst="rect">
            <a:avLst/>
          </a:prstGeom>
          <a:noFill/>
        </p:spPr>
        <p:txBody>
          <a:bodyPr wrap="square" rtlCol="0">
            <a:spAutoFit/>
          </a:bodyPr>
          <a:lstStyle/>
          <a:p>
            <a:r>
              <a:rPr lang="es-AR" b="1" dirty="0">
                <a:solidFill>
                  <a:srgbClr val="0000FF"/>
                </a:solidFill>
              </a:rPr>
              <a:t>Periodos,  amplitudes y diámetros: </a:t>
            </a:r>
          </a:p>
          <a:p>
            <a:endParaRPr lang="es-AR" dirty="0"/>
          </a:p>
          <a:p>
            <a:r>
              <a:rPr lang="es-AR" dirty="0"/>
              <a:t>El grafico de la derecha fue construido con datos de periodos y amplitudes medidos por AOACM+GORA.</a:t>
            </a:r>
          </a:p>
          <a:p>
            <a:endParaRPr lang="es-AR" dirty="0"/>
          </a:p>
          <a:p>
            <a:r>
              <a:rPr lang="es-AR" dirty="0"/>
              <a:t>Los diámetros fueron obtenidos de la base de datos del JPL-NASA. </a:t>
            </a:r>
          </a:p>
          <a:p>
            <a:endParaRPr lang="es-AR" dirty="0"/>
          </a:p>
          <a:p>
            <a:r>
              <a:rPr lang="es-AR" dirty="0"/>
              <a:t>Periodo promedio: 46 h.</a:t>
            </a:r>
          </a:p>
          <a:p>
            <a:r>
              <a:rPr lang="es-AR" dirty="0"/>
              <a:t>Amplitud promedio: 0,25 </a:t>
            </a:r>
            <a:r>
              <a:rPr lang="es-AR" dirty="0" err="1"/>
              <a:t>mag</a:t>
            </a:r>
            <a:r>
              <a:rPr lang="es-AR" dirty="0"/>
              <a:t>.</a:t>
            </a:r>
          </a:p>
          <a:p>
            <a:r>
              <a:rPr lang="es-AR" dirty="0"/>
              <a:t>Diámetro promedio: 65 km.</a:t>
            </a:r>
          </a:p>
        </p:txBody>
      </p:sp>
      <p:pic>
        <p:nvPicPr>
          <p:cNvPr id="11" name="Picture 10">
            <a:extLst>
              <a:ext uri="{FF2B5EF4-FFF2-40B4-BE49-F238E27FC236}">
                <a16:creationId xmlns:a16="http://schemas.microsoft.com/office/drawing/2014/main" id="{388B7D47-B5B7-A253-8F0F-DC0087A729EC}"/>
              </a:ext>
            </a:extLst>
          </p:cNvPr>
          <p:cNvPicPr>
            <a:picLocks noChangeAspect="1"/>
          </p:cNvPicPr>
          <p:nvPr/>
        </p:nvPicPr>
        <p:blipFill>
          <a:blip r:embed="rId2"/>
          <a:stretch>
            <a:fillRect/>
          </a:stretch>
        </p:blipFill>
        <p:spPr>
          <a:xfrm>
            <a:off x="3637066" y="957961"/>
            <a:ext cx="7870618" cy="5700254"/>
          </a:xfrm>
          <a:prstGeom prst="rect">
            <a:avLst/>
          </a:prstGeom>
        </p:spPr>
      </p:pic>
    </p:spTree>
    <p:extLst>
      <p:ext uri="{BB962C8B-B14F-4D97-AF65-F5344CB8AC3E}">
        <p14:creationId xmlns:p14="http://schemas.microsoft.com/office/powerpoint/2010/main" val="25605313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D8E247-9159-4685-8E8F-43C72CB2356B}"/>
              </a:ext>
            </a:extLst>
          </p:cNvPr>
          <p:cNvSpPr>
            <a:spLocks noGrp="1"/>
          </p:cNvSpPr>
          <p:nvPr>
            <p:ph type="title"/>
          </p:nvPr>
        </p:nvSpPr>
        <p:spPr>
          <a:xfrm>
            <a:off x="1910905" y="231267"/>
            <a:ext cx="8370189" cy="435483"/>
          </a:xfrm>
        </p:spPr>
        <p:txBody>
          <a:bodyPr>
            <a:normAutofit fontScale="90000"/>
          </a:bodyPr>
          <a:lstStyle/>
          <a:p>
            <a:r>
              <a:rPr lang="es-AR" dirty="0"/>
              <a:t>Midiendo la rotación de los asteroides</a:t>
            </a:r>
          </a:p>
        </p:txBody>
      </p:sp>
      <p:sp>
        <p:nvSpPr>
          <p:cNvPr id="4" name="TextBox 3">
            <a:extLst>
              <a:ext uri="{FF2B5EF4-FFF2-40B4-BE49-F238E27FC236}">
                <a16:creationId xmlns:a16="http://schemas.microsoft.com/office/drawing/2014/main" id="{17EB2F8C-FC6F-4E01-AF31-C57C9FDE2D81}"/>
              </a:ext>
            </a:extLst>
          </p:cNvPr>
          <p:cNvSpPr txBox="1"/>
          <p:nvPr/>
        </p:nvSpPr>
        <p:spPr>
          <a:xfrm>
            <a:off x="1481134" y="1310695"/>
            <a:ext cx="9229725" cy="2308324"/>
          </a:xfrm>
          <a:prstGeom prst="rect">
            <a:avLst/>
          </a:prstGeom>
          <a:noFill/>
        </p:spPr>
        <p:txBody>
          <a:bodyPr wrap="square" rtlCol="0">
            <a:spAutoFit/>
          </a:bodyPr>
          <a:lstStyle/>
          <a:p>
            <a:r>
              <a:rPr lang="es-AR" sz="2400" b="1" dirty="0">
                <a:solidFill>
                  <a:srgbClr val="0000FF"/>
                </a:solidFill>
              </a:rPr>
              <a:t>Invitamos a los observadores, equipados con telescopio y cámaras CCD/CMOS monocromas, a incorporarse a GORA.</a:t>
            </a:r>
          </a:p>
          <a:p>
            <a:endParaRPr lang="es-AR" sz="2400" b="1" dirty="0">
              <a:solidFill>
                <a:srgbClr val="0000FF"/>
              </a:solidFill>
            </a:endParaRPr>
          </a:p>
          <a:p>
            <a:r>
              <a:rPr lang="es-AR" sz="2400" b="1" dirty="0">
                <a:solidFill>
                  <a:srgbClr val="0000FF"/>
                </a:solidFill>
              </a:rPr>
              <a:t>Nuestro sitio web:</a:t>
            </a:r>
          </a:p>
          <a:p>
            <a:endParaRPr lang="es-AR" sz="2400" b="1" dirty="0">
              <a:solidFill>
                <a:srgbClr val="0000FF"/>
              </a:solidFill>
            </a:endParaRPr>
          </a:p>
          <a:p>
            <a:r>
              <a:rPr lang="es-AR" sz="2400" b="1" dirty="0">
                <a:solidFill>
                  <a:srgbClr val="0000FF"/>
                </a:solidFill>
                <a:hlinkClick r:id="rId2"/>
              </a:rPr>
              <a:t>https://aoacm.com.ar/gora/index.php</a:t>
            </a:r>
            <a:endParaRPr lang="es-AR" sz="2400" b="1" dirty="0">
              <a:solidFill>
                <a:srgbClr val="0000FF"/>
              </a:solidFill>
            </a:endParaRPr>
          </a:p>
        </p:txBody>
      </p:sp>
      <p:pic>
        <p:nvPicPr>
          <p:cNvPr id="6" name="Picture 5">
            <a:extLst>
              <a:ext uri="{FF2B5EF4-FFF2-40B4-BE49-F238E27FC236}">
                <a16:creationId xmlns:a16="http://schemas.microsoft.com/office/drawing/2014/main" id="{0F411FA8-A302-4C04-B8B7-3058CA24ED77}"/>
              </a:ext>
            </a:extLst>
          </p:cNvPr>
          <p:cNvPicPr>
            <a:picLocks noChangeAspect="1"/>
          </p:cNvPicPr>
          <p:nvPr/>
        </p:nvPicPr>
        <p:blipFill>
          <a:blip r:embed="rId3"/>
          <a:stretch>
            <a:fillRect/>
          </a:stretch>
        </p:blipFill>
        <p:spPr>
          <a:xfrm>
            <a:off x="3047423" y="4102099"/>
            <a:ext cx="6097145" cy="1832653"/>
          </a:xfrm>
          <a:prstGeom prst="rect">
            <a:avLst/>
          </a:prstGeom>
        </p:spPr>
      </p:pic>
    </p:spTree>
    <p:extLst>
      <p:ext uri="{BB962C8B-B14F-4D97-AF65-F5344CB8AC3E}">
        <p14:creationId xmlns:p14="http://schemas.microsoft.com/office/powerpoint/2010/main" val="3984636540"/>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71C241A9-A460-4AD1-916F-25308628A5BC}"/>
    </a:ext>
  </a:extLst>
</a:theme>
</file>

<file path=docProps/app.xml><?xml version="1.0" encoding="utf-8"?>
<Properties xmlns="http://schemas.openxmlformats.org/officeDocument/2006/extended-properties" xmlns:vt="http://schemas.openxmlformats.org/officeDocument/2006/docPropsVTypes">
  <Template>TM10001115[[fn=Parcel]]</Template>
  <TotalTime>2263</TotalTime>
  <Words>3295</Words>
  <Application>Microsoft Office PowerPoint</Application>
  <PresentationFormat>Widescreen</PresentationFormat>
  <Paragraphs>314</Paragraphs>
  <Slides>26</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26</vt:i4>
      </vt:variant>
    </vt:vector>
  </HeadingPairs>
  <TitlesOfParts>
    <vt:vector size="29" baseType="lpstr">
      <vt:lpstr>Arial</vt:lpstr>
      <vt:lpstr>Gill Sans MT</vt:lpstr>
      <vt:lpstr>Parcel</vt:lpstr>
      <vt:lpstr>Midiendo la rotación de los asteroides</vt:lpstr>
      <vt:lpstr>Midiendo la rotación de los asteroides</vt:lpstr>
      <vt:lpstr>Midiendo la rotación de los asteroides</vt:lpstr>
      <vt:lpstr>Midiendo la rotación de los asteroides</vt:lpstr>
      <vt:lpstr>Midiendo la rotación de los asteroides</vt:lpstr>
      <vt:lpstr>Midiendo la rotación de los asteroides</vt:lpstr>
      <vt:lpstr>Midiendo la rotación de los asteroides</vt:lpstr>
      <vt:lpstr>Midiendo la rotación de los asteroides</vt:lpstr>
      <vt:lpstr>Midiendo la rotación de los asteroides</vt:lpstr>
      <vt:lpstr>Midiendo la rotación de los asteroides</vt:lpstr>
      <vt:lpstr>Midiendo la rotación de los asteroides</vt:lpstr>
      <vt:lpstr>Midiendo la rotación de los asteroides</vt:lpstr>
      <vt:lpstr>Midiendo la rotación de los asteroides</vt:lpstr>
      <vt:lpstr>Midiendo la rotación de los asteroides</vt:lpstr>
      <vt:lpstr>Midiendo la rotación de los asteroides</vt:lpstr>
      <vt:lpstr>Midiendo la rotación de los asteroides</vt:lpstr>
      <vt:lpstr>Midiendo la rotación de los asteroides</vt:lpstr>
      <vt:lpstr>Midiendo la rotación de los asteroides</vt:lpstr>
      <vt:lpstr>Midiendo la rotación de los asteroides</vt:lpstr>
      <vt:lpstr>Midiendo la rotación de los asteroides</vt:lpstr>
      <vt:lpstr>Midiendo la rotación de los asteroides</vt:lpstr>
      <vt:lpstr>Midiendo la rotación de los asteroides</vt:lpstr>
      <vt:lpstr>Midiendo la rotación de los asteroides</vt:lpstr>
      <vt:lpstr>Midiendo la rotación de los asteroides</vt:lpstr>
      <vt:lpstr>Midiendo la rotación de los asteroides</vt:lpstr>
      <vt:lpstr>Midiendo la rotación de los asteroides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Midiendo la rotación de los asteroides AOACM - GORA</dc:title>
  <dc:creator>Carlos Alberto Colazo</dc:creator>
  <cp:lastModifiedBy>Carlos Alberto Colazo</cp:lastModifiedBy>
  <cp:revision>146</cp:revision>
  <cp:lastPrinted>2021-07-17T02:26:38Z</cp:lastPrinted>
  <dcterms:created xsi:type="dcterms:W3CDTF">2021-07-13T20:30:17Z</dcterms:created>
  <dcterms:modified xsi:type="dcterms:W3CDTF">2022-05-23T19:05:17Z</dcterms:modified>
</cp:coreProperties>
</file>