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5"/>
  </p:notesMasterIdLst>
  <p:sldIdLst>
    <p:sldId id="256" r:id="rId2"/>
    <p:sldId id="267" r:id="rId3"/>
    <p:sldId id="287" r:id="rId4"/>
    <p:sldId id="257" r:id="rId5"/>
    <p:sldId id="268" r:id="rId6"/>
    <p:sldId id="259" r:id="rId7"/>
    <p:sldId id="266" r:id="rId8"/>
    <p:sldId id="260" r:id="rId9"/>
    <p:sldId id="262" r:id="rId10"/>
    <p:sldId id="261" r:id="rId11"/>
    <p:sldId id="263" r:id="rId12"/>
    <p:sldId id="264" r:id="rId13"/>
    <p:sldId id="265" r:id="rId14"/>
    <p:sldId id="269" r:id="rId15"/>
    <p:sldId id="270" r:id="rId16"/>
    <p:sldId id="271" r:id="rId17"/>
    <p:sldId id="274" r:id="rId18"/>
    <p:sldId id="272" r:id="rId19"/>
    <p:sldId id="273" r:id="rId20"/>
    <p:sldId id="275" r:id="rId21"/>
    <p:sldId id="282" r:id="rId22"/>
    <p:sldId id="280" r:id="rId23"/>
    <p:sldId id="289" r:id="rId24"/>
    <p:sldId id="276" r:id="rId25"/>
    <p:sldId id="277" r:id="rId26"/>
    <p:sldId id="278" r:id="rId27"/>
    <p:sldId id="283" r:id="rId28"/>
    <p:sldId id="288" r:id="rId29"/>
    <p:sldId id="294" r:id="rId30"/>
    <p:sldId id="290" r:id="rId31"/>
    <p:sldId id="291" r:id="rId32"/>
    <p:sldId id="292" r:id="rId33"/>
    <p:sldId id="293" r:id="rId3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C9755-DB79-4FD0-9B55-275DC75934F1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97810-C9FA-45E3-A85E-B4B7CE1EDA8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034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97810-C9FA-45E3-A85E-B4B7CE1EDA8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642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A55924C-6C51-4072-AED5-00C840EA77BC}" type="datetimeFigureOut">
              <a:rPr lang="es-MX" smtClean="0"/>
              <a:t>16/03/2020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7016202-12E4-4A83-8369-05D20094DD7C}" type="slidenum">
              <a:rPr lang="es-MX" smtClean="0"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aavso.org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ppobservatory.net/AstroPrograms/LesvePhotometryDownloadPage.php" TargetMode="External"/><Relationship Id="rId2" Type="http://schemas.openxmlformats.org/officeDocument/2006/relationships/hyperlink" Target="http://www.dppobservatory.net/AstroPrograms/Software4VSObservers.php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avso.org/seqplot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avso.org/aavso-extended-file-format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1844824"/>
            <a:ext cx="9036495" cy="3080633"/>
          </a:xfrm>
        </p:spPr>
        <p:txBody>
          <a:bodyPr/>
          <a:lstStyle/>
          <a:p>
            <a:pPr algn="ctr"/>
            <a:r>
              <a:rPr lang="es-ES" dirty="0"/>
              <a:t>III workshop Grupo G.O.R.A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15616" y="5052545"/>
            <a:ext cx="5995189" cy="882119"/>
          </a:xfrm>
        </p:spPr>
        <p:txBody>
          <a:bodyPr>
            <a:normAutofit/>
          </a:bodyPr>
          <a:lstStyle/>
          <a:p>
            <a:r>
              <a:rPr lang="es-ES" dirty="0" err="1"/>
              <a:t>Tanti</a:t>
            </a:r>
            <a:r>
              <a:rPr lang="es-ES" dirty="0"/>
              <a:t> - Córdoba</a:t>
            </a:r>
          </a:p>
          <a:p>
            <a:r>
              <a:rPr lang="es-ES" dirty="0"/>
              <a:t>14 y 15 de Marzo 2020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8087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0"/>
            <a:ext cx="8120184" cy="6908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577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MX" sz="3200" dirty="0"/>
              <a:t>III WORKSHOP GORA - Tanti13,14y15/marzo/2020Inscriptos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114800" cy="5141168"/>
          </a:xfrm>
        </p:spPr>
        <p:txBody>
          <a:bodyPr>
            <a:normAutofit fontScale="85000" lnSpcReduction="10000"/>
          </a:bodyPr>
          <a:lstStyle/>
          <a:p>
            <a:r>
              <a:rPr lang="es-MX" dirty="0" smtClean="0"/>
              <a:t>Cesar </a:t>
            </a:r>
            <a:r>
              <a:rPr lang="es-MX" dirty="0" err="1"/>
              <a:t>Fornari</a:t>
            </a:r>
            <a:r>
              <a:rPr lang="es-MX" dirty="0"/>
              <a:t>, (Oro Verde)</a:t>
            </a:r>
            <a:r>
              <a:rPr lang="es-MX" dirty="0"/>
              <a:t/>
            </a:r>
            <a:br>
              <a:rPr lang="es-MX" dirty="0"/>
            </a:br>
            <a:r>
              <a:rPr lang="es-MX" dirty="0" err="1" smtClean="0"/>
              <a:t>Erica</a:t>
            </a:r>
            <a:r>
              <a:rPr lang="es-MX" dirty="0" smtClean="0"/>
              <a:t> </a:t>
            </a:r>
            <a:r>
              <a:rPr lang="es-MX" dirty="0" err="1"/>
              <a:t>Hasenauer</a:t>
            </a:r>
            <a:r>
              <a:rPr lang="es-MX" dirty="0"/>
              <a:t>, (Oro Verde)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Jonás </a:t>
            </a:r>
            <a:r>
              <a:rPr lang="es-MX" dirty="0"/>
              <a:t>Alonso, (Oro Verde</a:t>
            </a:r>
            <a:r>
              <a:rPr lang="es-MX" dirty="0" smtClean="0"/>
              <a:t>) </a:t>
            </a:r>
            <a:r>
              <a:rPr lang="es-MX" dirty="0"/>
              <a:t>Emanuel Devoto, (Paraná)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Néstor </a:t>
            </a:r>
            <a:r>
              <a:rPr lang="es-MX" dirty="0"/>
              <a:t>Suarez, (Pilar-Bs.As.)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Ricardo </a:t>
            </a:r>
            <a:r>
              <a:rPr lang="es-MX" dirty="0"/>
              <a:t>Llanos, (Santiago del Estero)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Nicolás </a:t>
            </a:r>
            <a:r>
              <a:rPr lang="es-MX" dirty="0" err="1"/>
              <a:t>Vasconi</a:t>
            </a:r>
            <a:r>
              <a:rPr lang="es-MX" dirty="0"/>
              <a:t>, (Villa María)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Carlos </a:t>
            </a:r>
            <a:r>
              <a:rPr lang="es-MX" dirty="0"/>
              <a:t>Colazo, (</a:t>
            </a:r>
            <a:r>
              <a:rPr lang="es-MX" dirty="0" err="1"/>
              <a:t>Tanti</a:t>
            </a:r>
            <a:r>
              <a:rPr lang="es-MX" dirty="0"/>
              <a:t>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Raúl </a:t>
            </a:r>
            <a:r>
              <a:rPr lang="es-MX" dirty="0" err="1"/>
              <a:t>Melia</a:t>
            </a:r>
            <a:r>
              <a:rPr lang="es-MX" dirty="0"/>
              <a:t>, (Carlos Paz)</a:t>
            </a:r>
            <a:r>
              <a:rPr lang="es-MX" dirty="0"/>
              <a:t/>
            </a:r>
            <a:br>
              <a:rPr lang="es-MX" dirty="0"/>
            </a:br>
            <a:r>
              <a:rPr lang="es-MX" dirty="0" err="1" smtClean="0"/>
              <a:t>Nicolas</a:t>
            </a:r>
            <a:r>
              <a:rPr lang="es-MX" dirty="0" smtClean="0"/>
              <a:t> </a:t>
            </a:r>
            <a:r>
              <a:rPr lang="es-MX" dirty="0" err="1"/>
              <a:t>Melia</a:t>
            </a:r>
            <a:r>
              <a:rPr lang="es-MX" dirty="0"/>
              <a:t>, (Carlos Paz)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José </a:t>
            </a:r>
            <a:r>
              <a:rPr lang="es-MX" dirty="0"/>
              <a:t>García, (</a:t>
            </a:r>
            <a:r>
              <a:rPr lang="es-MX" dirty="0" err="1"/>
              <a:t>Cosquín</a:t>
            </a:r>
            <a:r>
              <a:rPr lang="es-MX" dirty="0"/>
              <a:t>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Guillermo </a:t>
            </a:r>
            <a:r>
              <a:rPr lang="es-MX" dirty="0" err="1"/>
              <a:t>Amilibia</a:t>
            </a:r>
            <a:r>
              <a:rPr lang="es-MX" dirty="0"/>
              <a:t>, (</a:t>
            </a:r>
            <a:r>
              <a:rPr lang="es-MX" dirty="0" err="1"/>
              <a:t>Córdob</a:t>
            </a:r>
            <a:endParaRPr lang="es-MX" dirty="0"/>
          </a:p>
          <a:p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876800" cy="4525963"/>
          </a:xfrm>
        </p:spPr>
        <p:txBody>
          <a:bodyPr>
            <a:normAutofit fontScale="85000" lnSpcReduction="10000"/>
          </a:bodyPr>
          <a:lstStyle/>
          <a:p>
            <a:r>
              <a:rPr lang="es-MX" dirty="0" smtClean="0"/>
              <a:t>Guillermo </a:t>
            </a:r>
            <a:r>
              <a:rPr lang="es-MX" dirty="0"/>
              <a:t>Ferrero,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Marcos </a:t>
            </a:r>
            <a:r>
              <a:rPr lang="es-MX" dirty="0" err="1"/>
              <a:t>Anzola</a:t>
            </a:r>
            <a:r>
              <a:rPr lang="es-MX" dirty="0"/>
              <a:t>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Elisa </a:t>
            </a:r>
            <a:r>
              <a:rPr lang="es-MX" dirty="0"/>
              <a:t>Rodríguez,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Milagros </a:t>
            </a:r>
            <a:r>
              <a:rPr lang="es-MX" dirty="0"/>
              <a:t>Colazo,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Marcos </a:t>
            </a:r>
            <a:r>
              <a:rPr lang="es-MX" dirty="0"/>
              <a:t>Santucho,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Matías </a:t>
            </a:r>
            <a:r>
              <a:rPr lang="es-MX" dirty="0"/>
              <a:t>Martini,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Luis </a:t>
            </a:r>
            <a:r>
              <a:rPr lang="es-MX" dirty="0" err="1"/>
              <a:t>Rearte</a:t>
            </a:r>
            <a:r>
              <a:rPr lang="es-MX" dirty="0"/>
              <a:t>, (Córdoba)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Eduardo </a:t>
            </a:r>
            <a:r>
              <a:rPr lang="es-MX" dirty="0" err="1"/>
              <a:t>Pulver</a:t>
            </a:r>
            <a:r>
              <a:rPr lang="es-MX" dirty="0"/>
              <a:t>, (Rosario) </a:t>
            </a:r>
            <a:r>
              <a:rPr lang="es-MX" dirty="0" smtClean="0"/>
              <a:t>VC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Ariel </a:t>
            </a:r>
            <a:r>
              <a:rPr lang="es-MX" dirty="0" err="1"/>
              <a:t>Stechina</a:t>
            </a:r>
            <a:r>
              <a:rPr lang="es-MX" dirty="0"/>
              <a:t>, (</a:t>
            </a:r>
            <a:r>
              <a:rPr lang="es-MX" dirty="0" smtClean="0"/>
              <a:t>Reconquista) VC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Andrés </a:t>
            </a:r>
            <a:r>
              <a:rPr lang="es-MX" dirty="0"/>
              <a:t>Chapman, (</a:t>
            </a:r>
            <a:r>
              <a:rPr lang="es-MX" dirty="0" err="1" smtClean="0"/>
              <a:t>BAires</a:t>
            </a:r>
            <a:r>
              <a:rPr lang="es-MX" dirty="0"/>
              <a:t>) </a:t>
            </a:r>
            <a:r>
              <a:rPr lang="es-MX" dirty="0" smtClean="0"/>
              <a:t>VC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Damián </a:t>
            </a:r>
            <a:r>
              <a:rPr lang="es-MX" dirty="0" err="1"/>
              <a:t>Scotta</a:t>
            </a:r>
            <a:r>
              <a:rPr lang="es-MX" dirty="0"/>
              <a:t>, (San Carlos Centro</a:t>
            </a:r>
            <a:r>
              <a:rPr lang="es-MX" dirty="0" smtClean="0"/>
              <a:t>) VC</a:t>
            </a: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Sergio </a:t>
            </a:r>
            <a:r>
              <a:rPr lang="es-MX" dirty="0" err="1"/>
              <a:t>Babino</a:t>
            </a:r>
            <a:r>
              <a:rPr lang="es-MX" dirty="0"/>
              <a:t>, (Montevideo) </a:t>
            </a:r>
            <a:r>
              <a:rPr lang="es-MX" dirty="0" smtClean="0"/>
              <a:t>VC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6722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492896"/>
            <a:ext cx="7467600" cy="1143000"/>
          </a:xfrm>
        </p:spPr>
        <p:txBody>
          <a:bodyPr/>
          <a:lstStyle/>
          <a:p>
            <a:pPr algn="ctr"/>
            <a:r>
              <a:rPr lang="es-ES" dirty="0"/>
              <a:t>Estrellas Variables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250384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estor\Pictures\AAVSOLogo_Outlines_preview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6632"/>
            <a:ext cx="432527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06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9600" dirty="0"/>
              <a:t>AAVSO</a:t>
            </a:r>
            <a:endParaRPr lang="es-MX" sz="9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/>
          <a:lstStyle/>
          <a:p>
            <a:r>
              <a:rPr lang="es-ES" dirty="0"/>
              <a:t>American </a:t>
            </a:r>
            <a:r>
              <a:rPr lang="es-ES" dirty="0" err="1"/>
              <a:t>Association</a:t>
            </a:r>
            <a:r>
              <a:rPr lang="es-ES" dirty="0"/>
              <a:t> of Variable </a:t>
            </a:r>
            <a:r>
              <a:rPr lang="es-ES" dirty="0" err="1"/>
              <a:t>Star</a:t>
            </a:r>
            <a:r>
              <a:rPr lang="es-ES" dirty="0"/>
              <a:t> </a:t>
            </a:r>
            <a:r>
              <a:rPr lang="es-ES" dirty="0" err="1"/>
              <a:t>Observers</a:t>
            </a:r>
            <a:endParaRPr lang="es-ES" dirty="0"/>
          </a:p>
          <a:p>
            <a:r>
              <a:rPr lang="es-MX" dirty="0">
                <a:hlinkClick r:id="rId2"/>
              </a:rPr>
              <a:t>https://www.aavso.org/</a:t>
            </a:r>
            <a:endParaRPr lang="es-MX" dirty="0"/>
          </a:p>
          <a:p>
            <a:endParaRPr lang="es-MX" dirty="0"/>
          </a:p>
        </p:txBody>
      </p:sp>
      <p:pic>
        <p:nvPicPr>
          <p:cNvPr id="2050" name="Picture 2" descr="C:\Users\Nestor\Pictures\Astronomia\Astrometry\III Workshop GORA\AAVS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33539"/>
            <a:ext cx="8892480" cy="235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16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Manual AAVSO Castellano</a:t>
            </a:r>
            <a:endParaRPr lang="es-MX" dirty="0"/>
          </a:p>
        </p:txBody>
      </p:sp>
      <p:pic>
        <p:nvPicPr>
          <p:cNvPr id="7170" name="Picture 2" descr="C:\Users\Nestor\Pictures\Astronomia\Astrometry\III Workshop GORA\AAVSO Manua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69974"/>
            <a:ext cx="4129563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84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Alert</a:t>
            </a:r>
            <a:r>
              <a:rPr lang="es-ES" dirty="0"/>
              <a:t> </a:t>
            </a:r>
            <a:r>
              <a:rPr lang="es-ES" dirty="0" err="1"/>
              <a:t>Notice</a:t>
            </a:r>
            <a:endParaRPr lang="es-MX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07286"/>
            <a:ext cx="9036496" cy="2111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724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3220"/>
            <a:ext cx="8928992" cy="389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387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Programas-Software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/>
              <a:t>Software </a:t>
            </a:r>
            <a:r>
              <a:rPr lang="es-MX" dirty="0" err="1"/>
              <a:t>Programs</a:t>
            </a:r>
            <a:r>
              <a:rPr lang="es-MX" dirty="0"/>
              <a:t> </a:t>
            </a:r>
            <a:r>
              <a:rPr lang="es-MX" dirty="0" err="1"/>
              <a:t>for</a:t>
            </a:r>
            <a:r>
              <a:rPr lang="es-MX" dirty="0"/>
              <a:t> Variable </a:t>
            </a:r>
            <a:r>
              <a:rPr lang="es-MX" dirty="0" err="1"/>
              <a:t>Star</a:t>
            </a:r>
            <a:r>
              <a:rPr lang="es-MX" dirty="0"/>
              <a:t> </a:t>
            </a:r>
            <a:r>
              <a:rPr lang="es-MX" dirty="0" err="1"/>
              <a:t>Observers</a:t>
            </a:r>
            <a:endParaRPr lang="es-MX" dirty="0"/>
          </a:p>
          <a:p>
            <a:r>
              <a:rPr lang="es-MX" dirty="0"/>
              <a:t>DPP </a:t>
            </a:r>
            <a:r>
              <a:rPr lang="es-MX" dirty="0" err="1"/>
              <a:t>Observatory</a:t>
            </a:r>
            <a:endParaRPr lang="es-MX" dirty="0"/>
          </a:p>
          <a:p>
            <a:r>
              <a:rPr lang="es-MX" dirty="0">
                <a:hlinkClick r:id="rId2"/>
              </a:rPr>
              <a:t>http://www.dppobservatory.net/AstroPrograms/Software4VSObservers.php</a:t>
            </a:r>
            <a:endParaRPr lang="es-MX" dirty="0"/>
          </a:p>
          <a:p>
            <a:r>
              <a:rPr lang="es-MX" dirty="0" err="1"/>
              <a:t>LesvePhotometry</a:t>
            </a:r>
            <a:r>
              <a:rPr lang="es-MX" dirty="0"/>
              <a:t> - </a:t>
            </a:r>
            <a:r>
              <a:rPr lang="es-MX" dirty="0" err="1"/>
              <a:t>Download</a:t>
            </a:r>
            <a:r>
              <a:rPr lang="es-MX" dirty="0"/>
              <a:t> page</a:t>
            </a:r>
          </a:p>
          <a:p>
            <a:r>
              <a:rPr lang="es-MX" dirty="0">
                <a:hlinkClick r:id="rId3"/>
              </a:rPr>
              <a:t>http://www.dppobservatory.net/AstroPrograms/LesvePhotometryDownloadPage.php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3374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4" name="Picture 2" descr="C:\Users\Nestor\Pictures\Astronomia\Astrometry\III Workshop GORA\LesvePhotometry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7" y="1628800"/>
            <a:ext cx="898063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7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Periodic</a:t>
            </a:r>
            <a:r>
              <a:rPr lang="es-ES" dirty="0"/>
              <a:t> VSO </a:t>
            </a:r>
            <a:r>
              <a:rPr lang="es-ES" dirty="0" err="1"/>
              <a:t>Planner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467544" y="2204864"/>
            <a:ext cx="7467600" cy="4525963"/>
          </a:xfrm>
        </p:spPr>
        <p:txBody>
          <a:bodyPr/>
          <a:lstStyle/>
          <a:p>
            <a:endParaRPr lang="es-MX" dirty="0"/>
          </a:p>
        </p:txBody>
      </p:sp>
      <p:pic>
        <p:nvPicPr>
          <p:cNvPr id="5123" name="Picture 3" descr="C:\Users\Nestor\Pictures\Astronomia\Astrometry\III Workshop GORA\Periodic VOS Pl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" y="1268760"/>
            <a:ext cx="8955936" cy="500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78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 descr="C:\Users\Nestor\Pictures\Astronomia\Astrometry\III Workshop GORA\Planner Exce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0" y="1772816"/>
            <a:ext cx="9082118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66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Pick a </a:t>
            </a:r>
            <a:r>
              <a:rPr lang="es-ES" dirty="0" err="1"/>
              <a:t>star</a:t>
            </a:r>
            <a:endParaRPr lang="es-MX" dirty="0"/>
          </a:p>
        </p:txBody>
      </p:sp>
      <p:pic>
        <p:nvPicPr>
          <p:cNvPr id="2050" name="Picture 2" descr="C:\Users\Nestor\Pictures\Astronomia\Astrometry\III Workshop GORA\Pick sta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9" y="1730156"/>
            <a:ext cx="9093655" cy="4003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25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Variable </a:t>
            </a:r>
            <a:r>
              <a:rPr lang="es-ES" dirty="0" err="1"/>
              <a:t>Star</a:t>
            </a:r>
            <a:r>
              <a:rPr lang="es-ES" dirty="0"/>
              <a:t> Plotter</a:t>
            </a:r>
            <a:endParaRPr lang="es-MX" dirty="0"/>
          </a:p>
        </p:txBody>
      </p:sp>
      <p:pic>
        <p:nvPicPr>
          <p:cNvPr id="3074" name="Picture 2" descr="C:\Users\Nestor\Pictures\Astronomia\Astrometry\III Workshop GORA\Nova Mosca\NOVA en Mosk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615" y="1268760"/>
            <a:ext cx="4471392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22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Field </a:t>
            </a:r>
            <a:r>
              <a:rPr lang="es-ES" dirty="0" err="1"/>
              <a:t>Photometry</a:t>
            </a:r>
            <a:endParaRPr lang="es-MX" dirty="0"/>
          </a:p>
        </p:txBody>
      </p:sp>
      <p:pic>
        <p:nvPicPr>
          <p:cNvPr id="4098" name="Picture 2" descr="C:\Users\Nestor\Pictures\Astronomia\Astrometry\III Workshop GORA\Nova Mosca\Field Photometr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96752"/>
            <a:ext cx="7321266" cy="559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35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Proceso de </a:t>
            </a:r>
            <a:r>
              <a:rPr lang="es-MX" dirty="0" err="1"/>
              <a:t>SeqPlot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Cuando no tenemos un ploteo de la zona a capturar podemos usar </a:t>
            </a:r>
            <a:r>
              <a:rPr lang="es-MX" dirty="0" err="1"/>
              <a:t>SeqPlot</a:t>
            </a:r>
            <a:endParaRPr lang="es-MX" dirty="0"/>
          </a:p>
          <a:p>
            <a:r>
              <a:rPr lang="es-MX" dirty="0"/>
              <a:t>Provisto por AAVSO, nos permite consultar diversos catálogos al mismo tiempo</a:t>
            </a:r>
          </a:p>
          <a:p>
            <a:r>
              <a:rPr lang="es-MX" dirty="0"/>
              <a:t>Luego presenta una carta (chart) con información de fotometría de las estrellas en ese campo</a:t>
            </a:r>
          </a:p>
        </p:txBody>
      </p:sp>
    </p:spTree>
    <p:extLst>
      <p:ext uri="{BB962C8B-B14F-4D97-AF65-F5344CB8AC3E}">
        <p14:creationId xmlns:p14="http://schemas.microsoft.com/office/powerpoint/2010/main" val="167331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err="1"/>
              <a:t>SeqPlot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>Pantalla inicial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B2181C42-DFB6-445C-B409-261884F67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2411" y="1600200"/>
            <a:ext cx="385717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2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err="1"/>
              <a:t>SeqPlot</a:t>
            </a:r>
            <a:r>
              <a:rPr lang="es-MX" dirty="0"/>
              <a:t>:</a:t>
            </a:r>
            <a:br>
              <a:rPr lang="es-MX" dirty="0"/>
            </a:br>
            <a:r>
              <a:rPr lang="es-MX" dirty="0"/>
              <a:t>Búsqueda del objetivo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5536AEA1-97C1-4D36-98E3-7FADF0658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1551" y="1600200"/>
            <a:ext cx="385889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38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xmlns="" id="{881FBC29-BC3B-4400-8019-657BE1CBC7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8676456" cy="68273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BA73488-0A3D-434C-8BEF-A6DAF631D5AC}"/>
              </a:ext>
            </a:extLst>
          </p:cNvPr>
          <p:cNvSpPr txBox="1"/>
          <p:nvPr/>
        </p:nvSpPr>
        <p:spPr>
          <a:xfrm>
            <a:off x="5940152" y="692696"/>
            <a:ext cx="23762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REFERENCIA COLOR B-V</a:t>
            </a:r>
          </a:p>
          <a:p>
            <a:endParaRPr lang="en-US" dirty="0"/>
          </a:p>
          <a:p>
            <a:r>
              <a:rPr lang="en-US" dirty="0"/>
              <a:t>Amarillo: </a:t>
            </a:r>
            <a:r>
              <a:rPr lang="en-US" dirty="0" err="1"/>
              <a:t>estrella</a:t>
            </a:r>
            <a:r>
              <a:rPr lang="en-US" dirty="0"/>
              <a:t> </a:t>
            </a:r>
            <a:r>
              <a:rPr lang="en-US" dirty="0" err="1"/>
              <a:t>seleccionada</a:t>
            </a:r>
            <a:endParaRPr lang="en-US" dirty="0"/>
          </a:p>
          <a:p>
            <a:endParaRPr lang="en-US" dirty="0"/>
          </a:p>
          <a:p>
            <a:r>
              <a:rPr lang="en-US" dirty="0"/>
              <a:t>Verde: B-V entre 0.5mag y 1.1mag</a:t>
            </a:r>
          </a:p>
          <a:p>
            <a:endParaRPr lang="en-US" dirty="0"/>
          </a:p>
          <a:p>
            <a:r>
              <a:rPr lang="en-US" dirty="0" err="1"/>
              <a:t>Rojo</a:t>
            </a:r>
            <a:r>
              <a:rPr lang="en-US" dirty="0"/>
              <a:t>: B-V mayor a 1.1mag</a:t>
            </a:r>
          </a:p>
          <a:p>
            <a:endParaRPr lang="en-US" dirty="0"/>
          </a:p>
          <a:p>
            <a:r>
              <a:rPr lang="en-US" dirty="0"/>
              <a:t>Azul: B-V &lt;=0.5mag</a:t>
            </a:r>
          </a:p>
          <a:p>
            <a:endParaRPr lang="en-US" dirty="0"/>
          </a:p>
          <a:p>
            <a:r>
              <a:rPr lang="en-US" dirty="0" err="1"/>
              <a:t>Usar</a:t>
            </a:r>
            <a:r>
              <a:rPr lang="en-US" dirty="0"/>
              <a:t> solo las </a:t>
            </a:r>
            <a:r>
              <a:rPr lang="en-US" dirty="0" err="1"/>
              <a:t>verdes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Manual:</a:t>
            </a:r>
          </a:p>
          <a:p>
            <a:r>
              <a:rPr lang="en-US" dirty="0">
                <a:hlinkClick r:id="rId4"/>
              </a:rPr>
              <a:t>https://www.aavso.org/seqplot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C642DE1-8557-4C66-B03B-E95FA588B599}"/>
              </a:ext>
            </a:extLst>
          </p:cNvPr>
          <p:cNvSpPr txBox="1"/>
          <p:nvPr/>
        </p:nvSpPr>
        <p:spPr>
          <a:xfrm>
            <a:off x="1043608" y="5229200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El </a:t>
            </a:r>
            <a:r>
              <a:rPr lang="en-US" dirty="0" err="1"/>
              <a:t>tamaño</a:t>
            </a:r>
            <a:r>
              <a:rPr lang="en-US" dirty="0"/>
              <a:t> del punto es </a:t>
            </a:r>
            <a:r>
              <a:rPr lang="en-US" dirty="0" err="1"/>
              <a:t>propocional</a:t>
            </a:r>
            <a:r>
              <a:rPr lang="en-US" dirty="0"/>
              <a:t> a la </a:t>
            </a:r>
            <a:r>
              <a:rPr lang="en-US" dirty="0" err="1"/>
              <a:t>magnitud</a:t>
            </a:r>
            <a:r>
              <a:rPr lang="en-US" dirty="0"/>
              <a:t> de la </a:t>
            </a:r>
            <a:r>
              <a:rPr lang="en-US" dirty="0" err="1"/>
              <a:t>estrella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332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C0A5DF-40C3-41D3-9D06-A034C3A59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Referencia</a:t>
            </a:r>
            <a:r>
              <a:rPr lang="en-US" dirty="0"/>
              <a:t> Estrella variable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DF7E6338-2D44-4409-9994-C55731F20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51362"/>
            <a:ext cx="7467600" cy="38236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920592F-125F-40EC-A676-CF4A28343C2A}"/>
              </a:ext>
            </a:extLst>
          </p:cNvPr>
          <p:cNvSpPr txBox="1"/>
          <p:nvPr/>
        </p:nvSpPr>
        <p:spPr>
          <a:xfrm>
            <a:off x="3182888" y="1268761"/>
            <a:ext cx="5709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Cuando se </a:t>
            </a:r>
            <a:r>
              <a:rPr lang="en-US" dirty="0" err="1"/>
              <a:t>selecciona</a:t>
            </a:r>
            <a:r>
              <a:rPr lang="en-US" dirty="0"/>
              <a:t> la Estrella variable (amarilla) la </a:t>
            </a:r>
            <a:r>
              <a:rPr lang="en-US" dirty="0" err="1"/>
              <a:t>información</a:t>
            </a:r>
            <a:r>
              <a:rPr lang="en-US" dirty="0"/>
              <a:t> al pie </a:t>
            </a:r>
            <a:r>
              <a:rPr lang="en-US" dirty="0" err="1"/>
              <a:t>indica</a:t>
            </a:r>
            <a:r>
              <a:rPr lang="en-US" dirty="0"/>
              <a:t> </a:t>
            </a:r>
            <a:r>
              <a:rPr lang="en-US" dirty="0" err="1"/>
              <a:t>valores</a:t>
            </a:r>
            <a:r>
              <a:rPr lang="en-US" dirty="0"/>
              <a:t> </a:t>
            </a:r>
            <a:r>
              <a:rPr lang="en-US" dirty="0" err="1"/>
              <a:t>máximos</a:t>
            </a:r>
            <a:r>
              <a:rPr lang="en-US" dirty="0"/>
              <a:t> y </a:t>
            </a:r>
            <a:r>
              <a:rPr lang="en-US" dirty="0" err="1"/>
              <a:t>mínimos</a:t>
            </a:r>
            <a:r>
              <a:rPr lang="en-US" dirty="0"/>
              <a:t> de </a:t>
            </a:r>
            <a:r>
              <a:rPr lang="en-US" dirty="0" err="1" smtClean="0"/>
              <a:t>magntidud</a:t>
            </a:r>
            <a:r>
              <a:rPr lang="en-US" dirty="0" smtClean="0"/>
              <a:t> </a:t>
            </a:r>
            <a:r>
              <a:rPr lang="en-US" dirty="0"/>
              <a:t>y el </a:t>
            </a:r>
            <a:r>
              <a:rPr lang="en-US" dirty="0" err="1"/>
              <a:t>tipo</a:t>
            </a:r>
            <a:r>
              <a:rPr lang="en-US" dirty="0"/>
              <a:t> de variable.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caso</a:t>
            </a:r>
            <a:r>
              <a:rPr lang="en-US" dirty="0"/>
              <a:t> una </a:t>
            </a:r>
            <a:r>
              <a:rPr lang="en-US" dirty="0" err="1"/>
              <a:t>eclipsante</a:t>
            </a:r>
            <a:r>
              <a:rPr lang="en-US" dirty="0"/>
              <a:t> </a:t>
            </a:r>
            <a:r>
              <a:rPr lang="en-US" dirty="0" err="1"/>
              <a:t>binaria</a:t>
            </a:r>
            <a:r>
              <a:rPr lang="en-US" dirty="0"/>
              <a:t>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01A010BC-B6BB-4FC9-A34F-91FDDB024199}"/>
              </a:ext>
            </a:extLst>
          </p:cNvPr>
          <p:cNvCxnSpPr>
            <a:cxnSpLocks/>
          </p:cNvCxnSpPr>
          <p:nvPr/>
        </p:nvCxnSpPr>
        <p:spPr>
          <a:xfrm flipH="1">
            <a:off x="1763688" y="2492896"/>
            <a:ext cx="2448272" cy="3024336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3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100FD2-0EBB-41B9-9B88-5A4070053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Información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CBE5549E-2528-4465-BFC2-503250E764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20676"/>
            <a:ext cx="7467600" cy="44850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ADE3BD7-E38B-4C5F-BE12-70D0CB4C6C5F}"/>
              </a:ext>
            </a:extLst>
          </p:cNvPr>
          <p:cNvSpPr txBox="1"/>
          <p:nvPr/>
        </p:nvSpPr>
        <p:spPr>
          <a:xfrm>
            <a:off x="4355976" y="476673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 </a:t>
            </a:r>
            <a:r>
              <a:rPr lang="en-US" dirty="0" err="1"/>
              <a:t>hacer</a:t>
            </a:r>
            <a:r>
              <a:rPr lang="en-US" dirty="0"/>
              <a:t> click </a:t>
            </a:r>
            <a:r>
              <a:rPr lang="en-US" dirty="0" err="1"/>
              <a:t>sobre</a:t>
            </a:r>
            <a:r>
              <a:rPr lang="en-US" dirty="0"/>
              <a:t> una Estrella </a:t>
            </a:r>
            <a:r>
              <a:rPr lang="en-US" dirty="0" err="1"/>
              <a:t>verde</a:t>
            </a:r>
            <a:r>
              <a:rPr lang="en-US" dirty="0"/>
              <a:t> se </a:t>
            </a:r>
            <a:r>
              <a:rPr lang="en-US" dirty="0" err="1"/>
              <a:t>informan</a:t>
            </a:r>
            <a:r>
              <a:rPr lang="en-US" dirty="0"/>
              <a:t> al pie los </a:t>
            </a:r>
            <a:r>
              <a:rPr lang="en-US" dirty="0" err="1"/>
              <a:t>distintos</a:t>
            </a:r>
            <a:r>
              <a:rPr lang="en-US" dirty="0"/>
              <a:t> </a:t>
            </a:r>
            <a:r>
              <a:rPr lang="en-US" dirty="0" err="1"/>
              <a:t>valores</a:t>
            </a:r>
            <a:r>
              <a:rPr lang="en-US" dirty="0"/>
              <a:t> para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filtro</a:t>
            </a:r>
            <a:r>
              <a:rPr lang="en-US" dirty="0"/>
              <a:t>.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caso</a:t>
            </a:r>
            <a:r>
              <a:rPr lang="en-US" dirty="0"/>
              <a:t> </a:t>
            </a:r>
            <a:r>
              <a:rPr lang="en-US" dirty="0" err="1"/>
              <a:t>tomamos</a:t>
            </a:r>
            <a:r>
              <a:rPr lang="en-US" dirty="0"/>
              <a:t> el V </a:t>
            </a:r>
            <a:r>
              <a:rPr lang="en-US" dirty="0" err="1"/>
              <a:t>en</a:t>
            </a:r>
            <a:r>
              <a:rPr lang="en-US" dirty="0"/>
              <a:t> 10.145. </a:t>
            </a:r>
            <a:r>
              <a:rPr lang="en-US" dirty="0" err="1"/>
              <a:t>En</a:t>
            </a:r>
            <a:r>
              <a:rPr lang="en-US" dirty="0"/>
              <a:t> el </a:t>
            </a:r>
            <a:r>
              <a:rPr lang="en-US" dirty="0" err="1"/>
              <a:t>reporte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referimemos</a:t>
            </a:r>
            <a:r>
              <a:rPr lang="en-US" dirty="0"/>
              <a:t> a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 smtClean="0"/>
              <a:t>estrella</a:t>
            </a:r>
            <a:r>
              <a:rPr lang="en-US" dirty="0" smtClean="0"/>
              <a:t> </a:t>
            </a:r>
            <a:r>
              <a:rPr lang="en-US" dirty="0" err="1"/>
              <a:t>como</a:t>
            </a:r>
            <a:r>
              <a:rPr lang="en-US" dirty="0"/>
              <a:t> la 101 (</a:t>
            </a:r>
            <a:r>
              <a:rPr lang="en-US" dirty="0" err="1"/>
              <a:t>redondeo</a:t>
            </a:r>
            <a:r>
              <a:rPr lang="en-US" dirty="0"/>
              <a:t> de </a:t>
            </a:r>
            <a:r>
              <a:rPr lang="en-US" dirty="0" err="1"/>
              <a:t>su</a:t>
            </a:r>
            <a:r>
              <a:rPr lang="en-US" dirty="0"/>
              <a:t> magnitude)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35705EDA-1A8A-4113-8609-2465FFA6DF17}"/>
              </a:ext>
            </a:extLst>
          </p:cNvPr>
          <p:cNvCxnSpPr/>
          <p:nvPr/>
        </p:nvCxnSpPr>
        <p:spPr>
          <a:xfrm flipH="1">
            <a:off x="4355976" y="2230999"/>
            <a:ext cx="1368152" cy="3574265"/>
          </a:xfrm>
          <a:prstGeom prst="straightConnector1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240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9592" y="332656"/>
            <a:ext cx="6629400" cy="1066688"/>
          </a:xfrm>
        </p:spPr>
        <p:txBody>
          <a:bodyPr>
            <a:normAutofit/>
          </a:bodyPr>
          <a:lstStyle/>
          <a:p>
            <a:r>
              <a:rPr lang="es-ES" sz="6600" dirty="0" err="1" smtClean="0"/>
              <a:t>Aladin-Simbad</a:t>
            </a:r>
            <a:endParaRPr lang="es-MX" sz="6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2856"/>
            <a:ext cx="9142863" cy="4369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785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866C19-4FFE-4FC7-B8F9-4C832E989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Filtros</a:t>
            </a:r>
            <a:r>
              <a:rPr lang="en-US" dirty="0"/>
              <a:t> Johnson-Cousins</a:t>
            </a:r>
            <a:br>
              <a:rPr lang="en-US" dirty="0"/>
            </a:br>
            <a:r>
              <a:rPr lang="en-US" sz="3100" dirty="0"/>
              <a:t>Banda central </a:t>
            </a:r>
            <a:r>
              <a:rPr lang="en-US" sz="3100" dirty="0" err="1"/>
              <a:t>efectiva</a:t>
            </a:r>
            <a:r>
              <a:rPr lang="en-US" sz="3100" dirty="0"/>
              <a:t> </a:t>
            </a:r>
            <a:r>
              <a:rPr lang="en-US" sz="3100" dirty="0" err="1"/>
              <a:t>en</a:t>
            </a:r>
            <a:r>
              <a:rPr lang="en-US" sz="3100" dirty="0"/>
              <a:t> nm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68AF20D-8CF9-4E38-ABD5-50549D656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U</a:t>
            </a:r>
            <a:r>
              <a:rPr lang="en-US" dirty="0"/>
              <a:t>: 365.6nm (“</a:t>
            </a:r>
            <a:r>
              <a:rPr lang="en-US" dirty="0" err="1"/>
              <a:t>ultravioleta</a:t>
            </a:r>
            <a:r>
              <a:rPr lang="en-US" dirty="0"/>
              <a:t>”)</a:t>
            </a:r>
          </a:p>
          <a:p>
            <a:r>
              <a:rPr lang="en-US" dirty="0"/>
              <a:t>B: 435.3nm (“</a:t>
            </a:r>
            <a:r>
              <a:rPr lang="en-US" dirty="0" err="1"/>
              <a:t>azul</a:t>
            </a:r>
            <a:r>
              <a:rPr lang="en-US" dirty="0"/>
              <a:t>”)</a:t>
            </a:r>
          </a:p>
          <a:p>
            <a:r>
              <a:rPr lang="en-US" dirty="0"/>
              <a:t>V: 547.7nm (“visual”)</a:t>
            </a:r>
          </a:p>
          <a:p>
            <a:r>
              <a:rPr lang="en-US" dirty="0"/>
              <a:t>R: 634.9nm (“</a:t>
            </a:r>
            <a:r>
              <a:rPr lang="en-US" dirty="0" err="1"/>
              <a:t>rojo</a:t>
            </a:r>
            <a:r>
              <a:rPr lang="en-US" dirty="0"/>
              <a:t>”)</a:t>
            </a:r>
          </a:p>
          <a:p>
            <a:r>
              <a:rPr lang="en-US" dirty="0"/>
              <a:t>I: 879.7nm (“</a:t>
            </a:r>
            <a:r>
              <a:rPr lang="en-US" dirty="0" err="1"/>
              <a:t>infrarojo</a:t>
            </a:r>
            <a:r>
              <a:rPr lang="en-US" dirty="0"/>
              <a:t>”)</a:t>
            </a:r>
          </a:p>
        </p:txBody>
      </p:sp>
    </p:spTree>
    <p:extLst>
      <p:ext uri="{BB962C8B-B14F-4D97-AF65-F5344CB8AC3E}">
        <p14:creationId xmlns:p14="http://schemas.microsoft.com/office/powerpoint/2010/main" val="356723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296D47-2C19-4ECC-8046-DE87962A0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Filtros</a:t>
            </a:r>
            <a:r>
              <a:rPr lang="en-US" dirty="0"/>
              <a:t> Sloan</a:t>
            </a:r>
            <a:br>
              <a:rPr lang="en-US" dirty="0"/>
            </a:br>
            <a:r>
              <a:rPr lang="en-US" sz="3100" dirty="0"/>
              <a:t>Banda central </a:t>
            </a:r>
            <a:r>
              <a:rPr lang="en-US" sz="3100" dirty="0" err="1"/>
              <a:t>efectiva</a:t>
            </a:r>
            <a:r>
              <a:rPr lang="en-US" sz="3100" dirty="0"/>
              <a:t> </a:t>
            </a:r>
            <a:r>
              <a:rPr lang="en-US" sz="3100" dirty="0" err="1"/>
              <a:t>en</a:t>
            </a:r>
            <a:r>
              <a:rPr lang="en-US" sz="3100" dirty="0"/>
              <a:t> nm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CF5BFCF-D36E-4396-BFF8-A6C8074F4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u</a:t>
            </a:r>
            <a:r>
              <a:rPr lang="en-US" dirty="0"/>
              <a:t>': 358.0nm (</a:t>
            </a:r>
            <a:r>
              <a:rPr lang="en-US" dirty="0" err="1"/>
              <a:t>ultravioleta</a:t>
            </a:r>
            <a:r>
              <a:rPr lang="en-US" dirty="0"/>
              <a:t>)</a:t>
            </a:r>
          </a:p>
          <a:p>
            <a:r>
              <a:rPr lang="en-US" dirty="0"/>
              <a:t>g': 475.4nm (</a:t>
            </a:r>
            <a:r>
              <a:rPr lang="en-US" dirty="0" err="1"/>
              <a:t>verde</a:t>
            </a:r>
            <a:r>
              <a:rPr lang="en-US" dirty="0"/>
              <a:t>)</a:t>
            </a:r>
          </a:p>
          <a:p>
            <a:r>
              <a:rPr lang="en-US" dirty="0"/>
              <a:t>r': 620.4nm (</a:t>
            </a:r>
            <a:r>
              <a:rPr lang="en-US" dirty="0" err="1"/>
              <a:t>rojo</a:t>
            </a:r>
            <a:r>
              <a:rPr lang="en-US" dirty="0"/>
              <a:t>)</a:t>
            </a:r>
          </a:p>
          <a:p>
            <a:r>
              <a:rPr lang="en-US" dirty="0" err="1"/>
              <a:t>i</a:t>
            </a:r>
            <a:r>
              <a:rPr lang="en-US" dirty="0"/>
              <a:t>’: 769.8nm (</a:t>
            </a:r>
            <a:r>
              <a:rPr lang="en-US" dirty="0" err="1"/>
              <a:t>infrarojo</a:t>
            </a:r>
            <a:r>
              <a:rPr lang="en-US" dirty="0"/>
              <a:t>)</a:t>
            </a:r>
          </a:p>
          <a:p>
            <a:r>
              <a:rPr lang="en-US" dirty="0"/>
              <a:t>z': 966.5nm (</a:t>
            </a:r>
            <a:r>
              <a:rPr lang="en-US" dirty="0" err="1"/>
              <a:t>infrarojo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9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9D2943-07C2-46C5-9BC6-574650EC8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https://en.wikipedia.org/wiki/Photometric_system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D5A2347D-6FDD-4C5C-8549-A6CFCD85A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0606" y="1600200"/>
            <a:ext cx="6580788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0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F58349-7A7D-477D-9253-3EBDBA386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Fotometría</a:t>
            </a:r>
            <a:r>
              <a:rPr lang="en-US" dirty="0"/>
              <a:t> </a:t>
            </a:r>
            <a:r>
              <a:rPr lang="en-US" dirty="0" err="1"/>
              <a:t>diferencial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C1E695-B234-4B70-9CDE-6B7AD981B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en-US" dirty="0"/>
              <a:t>Una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obtenidos</a:t>
            </a:r>
            <a:r>
              <a:rPr lang="en-US" dirty="0"/>
              <a:t> los </a:t>
            </a:r>
            <a:r>
              <a:rPr lang="en-US" dirty="0" err="1"/>
              <a:t>datos</a:t>
            </a:r>
            <a:r>
              <a:rPr lang="en-US" dirty="0"/>
              <a:t> </a:t>
            </a:r>
            <a:r>
              <a:rPr lang="en-US" dirty="0" err="1"/>
              <a:t>necesarios</a:t>
            </a:r>
            <a:r>
              <a:rPr lang="en-US" dirty="0"/>
              <a:t> (</a:t>
            </a:r>
            <a:r>
              <a:rPr lang="en-US" dirty="0" err="1"/>
              <a:t>nombre</a:t>
            </a:r>
            <a:r>
              <a:rPr lang="en-US" dirty="0"/>
              <a:t> de la </a:t>
            </a:r>
            <a:r>
              <a:rPr lang="en-US" dirty="0" err="1"/>
              <a:t>estrella</a:t>
            </a:r>
            <a:r>
              <a:rPr lang="en-US" dirty="0"/>
              <a:t> y </a:t>
            </a:r>
            <a:r>
              <a:rPr lang="en-US" dirty="0" err="1"/>
              <a:t>selección</a:t>
            </a:r>
            <a:r>
              <a:rPr lang="en-US" dirty="0"/>
              <a:t> de Estrella de </a:t>
            </a:r>
            <a:r>
              <a:rPr lang="en-US" dirty="0" err="1"/>
              <a:t>referencia</a:t>
            </a:r>
            <a:r>
              <a:rPr lang="en-US" dirty="0"/>
              <a:t> y de control) se </a:t>
            </a:r>
            <a:r>
              <a:rPr lang="en-US" dirty="0" err="1"/>
              <a:t>debe</a:t>
            </a:r>
            <a:r>
              <a:rPr lang="en-US" dirty="0"/>
              <a:t> </a:t>
            </a:r>
            <a:r>
              <a:rPr lang="en-US" dirty="0" err="1" smtClean="0"/>
              <a:t>utilizar</a:t>
            </a:r>
            <a:r>
              <a:rPr lang="en-US" dirty="0" smtClean="0"/>
              <a:t> un software </a:t>
            </a:r>
            <a:r>
              <a:rPr lang="en-US" dirty="0"/>
              <a:t>de </a:t>
            </a:r>
            <a:r>
              <a:rPr lang="en-US" dirty="0" err="1"/>
              <a:t>fotometría</a:t>
            </a:r>
            <a:r>
              <a:rPr lang="en-US" dirty="0"/>
              <a:t> </a:t>
            </a:r>
            <a:r>
              <a:rPr lang="en-US" dirty="0" err="1"/>
              <a:t>diferencial</a:t>
            </a:r>
            <a:r>
              <a:rPr lang="en-US" dirty="0"/>
              <a:t> tales </a:t>
            </a:r>
            <a:r>
              <a:rPr lang="en-US" dirty="0" err="1"/>
              <a:t>como</a:t>
            </a:r>
            <a:r>
              <a:rPr lang="en-US" dirty="0"/>
              <a:t>:</a:t>
            </a:r>
          </a:p>
          <a:p>
            <a:pPr marL="36576" indent="0">
              <a:buNone/>
            </a:pPr>
            <a:endParaRPr lang="en-US" dirty="0"/>
          </a:p>
          <a:p>
            <a:pPr lvl="1"/>
            <a:r>
              <a:rPr lang="en-US" dirty="0"/>
              <a:t>Maxim DL ($600)	</a:t>
            </a:r>
          </a:p>
          <a:p>
            <a:pPr lvl="1"/>
            <a:r>
              <a:rPr lang="en-US" dirty="0"/>
              <a:t>Iris (gratis)</a:t>
            </a:r>
          </a:p>
          <a:p>
            <a:pPr lvl="1"/>
            <a:r>
              <a:rPr lang="en-US" dirty="0" err="1"/>
              <a:t>Lesve</a:t>
            </a:r>
            <a:r>
              <a:rPr lang="en-US" dirty="0"/>
              <a:t> Photometry (gratis)</a:t>
            </a:r>
          </a:p>
          <a:p>
            <a:pPr lvl="1"/>
            <a:r>
              <a:rPr lang="en-US" dirty="0" err="1"/>
              <a:t>FotoDif</a:t>
            </a:r>
            <a:r>
              <a:rPr lang="en-US" dirty="0"/>
              <a:t> (gratis)</a:t>
            </a:r>
          </a:p>
          <a:p>
            <a:endParaRPr lang="en-US" dirty="0"/>
          </a:p>
          <a:p>
            <a:pPr marL="36576" indent="0">
              <a:buNone/>
            </a:pPr>
            <a:r>
              <a:rPr lang="en-US" dirty="0" err="1"/>
              <a:t>Estos</a:t>
            </a:r>
            <a:r>
              <a:rPr lang="en-US" dirty="0"/>
              <a:t> </a:t>
            </a:r>
            <a:r>
              <a:rPr lang="en-US" dirty="0" err="1"/>
              <a:t>programas</a:t>
            </a:r>
            <a:r>
              <a:rPr lang="en-US" dirty="0"/>
              <a:t> </a:t>
            </a:r>
            <a:r>
              <a:rPr lang="en-US" dirty="0" err="1"/>
              <a:t>generan</a:t>
            </a:r>
            <a:r>
              <a:rPr lang="en-US" dirty="0"/>
              <a:t> </a:t>
            </a:r>
            <a:r>
              <a:rPr lang="en-US" dirty="0" err="1"/>
              <a:t>reportes</a:t>
            </a:r>
            <a:r>
              <a:rPr lang="en-US" dirty="0"/>
              <a:t> </a:t>
            </a:r>
            <a:r>
              <a:rPr lang="en-US" dirty="0" err="1"/>
              <a:t>fotométricos</a:t>
            </a:r>
            <a:r>
              <a:rPr lang="en-US" dirty="0"/>
              <a:t> </a:t>
            </a:r>
            <a:r>
              <a:rPr lang="en-US" dirty="0" err="1"/>
              <a:t>respetando</a:t>
            </a:r>
            <a:r>
              <a:rPr lang="en-US" dirty="0"/>
              <a:t> </a:t>
            </a:r>
            <a:r>
              <a:rPr lang="en-US" dirty="0" err="1"/>
              <a:t>algún</a:t>
            </a:r>
            <a:r>
              <a:rPr lang="en-US" dirty="0"/>
              <a:t> standard,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nuestro</a:t>
            </a:r>
            <a:r>
              <a:rPr lang="en-US" dirty="0"/>
              <a:t> </a:t>
            </a:r>
            <a:r>
              <a:rPr lang="en-US" dirty="0" err="1"/>
              <a:t>caso</a:t>
            </a:r>
            <a:r>
              <a:rPr lang="en-US" dirty="0"/>
              <a:t> el de AAVSO: </a:t>
            </a:r>
          </a:p>
          <a:p>
            <a:pPr marL="36576" indent="0">
              <a:buNone/>
            </a:pPr>
            <a:r>
              <a:rPr lang="en-US" dirty="0">
                <a:hlinkClick r:id="rId2"/>
              </a:rPr>
              <a:t>https://www.aavso.org/aavso-extended-file-format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18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0" y="1844824"/>
            <a:ext cx="9000209" cy="4384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565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Nestor\Pictures\Astronomia\Photometry\VZ Ret\VZ Ret-Posi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3" y="1156589"/>
            <a:ext cx="9063187" cy="450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61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666750"/>
            <a:ext cx="8067675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642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42" y="764704"/>
            <a:ext cx="9160242" cy="4991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56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644"/>
            <a:ext cx="9105185" cy="5640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766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242230" cy="508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78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53</TotalTime>
  <Words>363</Words>
  <Application>Microsoft Office PowerPoint</Application>
  <PresentationFormat>Presentación en pantalla (4:3)</PresentationFormat>
  <Paragraphs>75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Técnico</vt:lpstr>
      <vt:lpstr>III workshop Grupo G.O.R.A</vt:lpstr>
      <vt:lpstr>Presentación de PowerPoint</vt:lpstr>
      <vt:lpstr>III WORKSHOP GORA - Tanti13,14y15/marzo/2020Inscriptos</vt:lpstr>
      <vt:lpstr>Estrellas Variables</vt:lpstr>
      <vt:lpstr>Presentación de PowerPoint</vt:lpstr>
      <vt:lpstr>AAVSO</vt:lpstr>
      <vt:lpstr>Manual AAVSO Castellano</vt:lpstr>
      <vt:lpstr>Alert Notice</vt:lpstr>
      <vt:lpstr>Presentación de PowerPoint</vt:lpstr>
      <vt:lpstr>Programas-Software</vt:lpstr>
      <vt:lpstr>Presentación de PowerPoint</vt:lpstr>
      <vt:lpstr>Periodic VSO Planner</vt:lpstr>
      <vt:lpstr>Presentación de PowerPoint</vt:lpstr>
      <vt:lpstr>Pick a star</vt:lpstr>
      <vt:lpstr>Variable Star Plotter</vt:lpstr>
      <vt:lpstr>Field Photometry</vt:lpstr>
      <vt:lpstr>Proceso de SeqPlot</vt:lpstr>
      <vt:lpstr>SeqPlot Pantalla inicial</vt:lpstr>
      <vt:lpstr>SeqPlot: Búsqueda del objetivo</vt:lpstr>
      <vt:lpstr>Presentación de PowerPoint</vt:lpstr>
      <vt:lpstr>Referencia Estrella variable</vt:lpstr>
      <vt:lpstr>Información</vt:lpstr>
      <vt:lpstr>Presentación de PowerPoint</vt:lpstr>
      <vt:lpstr>Filtros Johnson-Cousins Banda central efectiva en nm</vt:lpstr>
      <vt:lpstr>Filtros Sloan Banda central efectiva en nm</vt:lpstr>
      <vt:lpstr>https://en.wikipedia.org/wiki/Photometric_system</vt:lpstr>
      <vt:lpstr>Fotometría diferencial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Encuentro Grupo G.O.R.A</dc:title>
  <dc:creator>Nestor</dc:creator>
  <cp:lastModifiedBy>Nestor</cp:lastModifiedBy>
  <cp:revision>25</cp:revision>
  <dcterms:created xsi:type="dcterms:W3CDTF">2020-02-25T16:54:26Z</dcterms:created>
  <dcterms:modified xsi:type="dcterms:W3CDTF">2020-03-16T14:11:33Z</dcterms:modified>
</cp:coreProperties>
</file>